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8" r:id="rId12"/>
  </p:sldIdLst>
  <p:sldSz cx="18288000" cy="10287000"/>
  <p:notesSz cx="6858000" cy="9144000"/>
  <p:embeddedFontLst>
    <p:embeddedFont>
      <p:font typeface="Aramis 3" panose="020B0604020202020204" charset="0"/>
      <p:regular r:id="rId14"/>
    </p:embeddedFont>
    <p:embeddedFont>
      <p:font typeface="Aramis 1" panose="020B0604020202020204" charset="0"/>
      <p:regular r:id="rId15"/>
    </p:embeddedFont>
    <p:embeddedFont>
      <p:font typeface="Agenda 1" panose="020B0604020202020204" charset="0"/>
      <p:regular r:id="rId16"/>
    </p:embeddedFont>
    <p:embeddedFont>
      <p:font typeface="Aramis 4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Aramis 2" panose="020B0604020202020204" charset="0"/>
      <p:regular r:id="rId22"/>
    </p:embeddedFont>
    <p:embeddedFont>
      <p:font typeface="Agenda" panose="02000603040000020004" pitchFamily="2" charset="0"/>
      <p:regular r:id="rId23"/>
      <p:bold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2" d="100"/>
          <a:sy n="62" d="100"/>
        </p:scale>
        <p:origin x="48" y="-8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13.01.2025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ACTIVITY:</a:t>
            </a:r>
          </a:p>
          <a:p>
            <a:endParaRPr lang="en-US"/>
          </a:p>
          <a:p>
            <a:r>
              <a:rPr lang="en-US"/>
              <a:t>Split into 4-5 groups (depending on overall size).</a:t>
            </a:r>
          </a:p>
          <a:p>
            <a:endParaRPr lang="en-US"/>
          </a:p>
          <a:p>
            <a:r>
              <a:rPr lang="en-US"/>
              <a:t>Give each group a poster-size sticky note and poster markers.</a:t>
            </a:r>
          </a:p>
          <a:p>
            <a:endParaRPr lang="en-US"/>
          </a:p>
          <a:p>
            <a:r>
              <a:rPr lang="en-US"/>
              <a:t>Follow the instructions on the slide.</a:t>
            </a:r>
          </a:p>
          <a:p>
            <a:endParaRPr lang="en-US"/>
          </a:p>
          <a:p>
            <a:r>
              <a:rPr lang="en-US"/>
              <a:t>When the groups are done brainstorming, hang all the post-its side by side on a wall.</a:t>
            </a:r>
          </a:p>
          <a:p>
            <a:endParaRPr lang="en-US"/>
          </a:p>
          <a:p>
            <a:r>
              <a:rPr lang="en-US"/>
              <a:t>Next, give EACH PERSON (not each group) a sheet of dots. </a:t>
            </a:r>
          </a:p>
          <a:p>
            <a:endParaRPr lang="en-US"/>
          </a:p>
          <a:p>
            <a:r>
              <a:rPr lang="en-US"/>
              <a:t>Ask them to get up from their chairs and put a dot on the leadership behaviors they have experienced (both good and bad).</a:t>
            </a:r>
          </a:p>
          <a:p>
            <a:endParaRPr lang="en-US"/>
          </a:p>
          <a:p>
            <a:r>
              <a:rPr lang="en-US"/>
              <a:t>As a large group, debrief and discuss.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795111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(solo activity, no </a:t>
            </a:r>
            <a:r>
              <a:rPr lang="en-US" dirty="0" err="1"/>
              <a:t>shareout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Hand out the leadership manifesto and highlighters. </a:t>
            </a:r>
          </a:p>
          <a:p>
            <a:endParaRPr lang="en-US" dirty="0"/>
          </a:p>
          <a:p>
            <a:r>
              <a:rPr lang="en-US" dirty="0"/>
              <a:t>Ask participants to highlight any sections or phrases that resonate or stand out.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718298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a.	Sticky note exercise – Permission slips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(solo activity, no </a:t>
            </a:r>
            <a:r>
              <a:rPr lang="en-US" dirty="0" err="1"/>
              <a:t>shareout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Hand out the leadership manifesto and highlighters. </a:t>
            </a:r>
          </a:p>
          <a:p>
            <a:endParaRPr lang="en-US" dirty="0"/>
          </a:p>
          <a:p>
            <a:r>
              <a:rPr lang="en-US" dirty="0"/>
              <a:t>Ask participants to highlight any sections or phrases that resonate or stand out.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smtClean="0"/>
              <a:t>This image credit:  https://evergreenpsychotherapycenter.com/about-us/</a:t>
            </a:r>
          </a:p>
          <a:p>
            <a:r>
              <a:rPr lang="en-US" dirty="0" smtClean="0"/>
              <a:t>Dr. Levy</a:t>
            </a:r>
            <a:endParaRPr lang="en-US" dirty="0"/>
          </a:p>
          <a:p>
            <a:endParaRPr lang="en-US" dirty="0"/>
          </a:p>
          <a:p>
            <a:r>
              <a:rPr lang="en-US" dirty="0"/>
              <a:t>Container building activity.</a:t>
            </a:r>
          </a:p>
          <a:p>
            <a:endParaRPr lang="en-US" dirty="0"/>
          </a:p>
          <a:p>
            <a:r>
              <a:rPr lang="en-US" dirty="0"/>
              <a:t>c.	Container building – Big and little </a:t>
            </a:r>
            <a:r>
              <a:rPr lang="en-US" dirty="0" err="1"/>
              <a:t>stickies</a:t>
            </a:r>
            <a:r>
              <a:rPr lang="en-US" dirty="0"/>
              <a:t> (4 different colors, same pens)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ACTIVITY:</a:t>
            </a:r>
          </a:p>
          <a:p>
            <a:endParaRPr lang="en-US"/>
          </a:p>
          <a:p>
            <a:r>
              <a:rPr lang="en-US"/>
              <a:t>Split into 4-5 groups (depending on overall size).</a:t>
            </a:r>
          </a:p>
          <a:p>
            <a:endParaRPr lang="en-US"/>
          </a:p>
          <a:p>
            <a:r>
              <a:rPr lang="en-US"/>
              <a:t>Give each group a poster-size sticky note and poster markers.</a:t>
            </a:r>
          </a:p>
          <a:p>
            <a:endParaRPr lang="en-US"/>
          </a:p>
          <a:p>
            <a:r>
              <a:rPr lang="en-US"/>
              <a:t>Follow the instructions on the slide.</a:t>
            </a:r>
          </a:p>
          <a:p>
            <a:endParaRPr lang="en-US"/>
          </a:p>
          <a:p>
            <a:r>
              <a:rPr lang="en-US"/>
              <a:t>When the groups are done brainstorming, hang all the post-its side by side on a wall.</a:t>
            </a:r>
          </a:p>
          <a:p>
            <a:endParaRPr lang="en-US"/>
          </a:p>
          <a:p>
            <a:r>
              <a:rPr lang="en-US"/>
              <a:t>Next, give EACH PERSON (not each group) a sheet of dots. </a:t>
            </a:r>
          </a:p>
          <a:p>
            <a:endParaRPr lang="en-US"/>
          </a:p>
          <a:p>
            <a:r>
              <a:rPr lang="en-US"/>
              <a:t>Ask them to get up from their chairs and put a dot on the leadership behaviors they have experienced (both good and bad).</a:t>
            </a:r>
          </a:p>
          <a:p>
            <a:endParaRPr lang="en-US"/>
          </a:p>
          <a:p>
            <a:r>
              <a:rPr lang="en-US"/>
              <a:t>As a large group, debrief and discuss.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E.	Working definition of leadership – slide with Brene definition “definition of a leader”</a:t>
            </a:r>
          </a:p>
          <a:p>
            <a:endParaRPr lang="en-US"/>
          </a:p>
          <a:p>
            <a:r>
              <a:rPr lang="en-US"/>
              <a:t>i.	Is there anything else you would want to put on this?</a:t>
            </a:r>
          </a:p>
          <a:p>
            <a:endParaRPr lang="en-US"/>
          </a:p>
          <a:p>
            <a:r>
              <a:rPr lang="en-US"/>
              <a:t>ii.	Broaden the definition of who is a leader (we all can be)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f.	Role of vulnerability in courageous leadership</a:t>
            </a:r>
          </a:p>
          <a:p>
            <a:r>
              <a:rPr lang="en-US"/>
              <a:t>Myths </a:t>
            </a:r>
          </a:p>
          <a:p>
            <a:endParaRPr lang="en-US"/>
          </a:p>
          <a:p>
            <a:r>
              <a:rPr lang="en-US"/>
              <a:t>VIDEO: Brené Brown: The Biggest Myth About Vulnerability | Inc. Magazine</a:t>
            </a:r>
          </a:p>
          <a:p>
            <a:endParaRPr lang="en-US"/>
          </a:p>
          <a:p>
            <a:r>
              <a:rPr lang="en-US"/>
              <a:t>Large group conversation after video: </a:t>
            </a:r>
          </a:p>
          <a:p>
            <a:endParaRPr lang="en-US"/>
          </a:p>
          <a:p>
            <a:r>
              <a:rPr lang="en-US"/>
              <a:t>“What makes it hard to show up, be seen, and take that risk of being vulnerable?” </a:t>
            </a:r>
          </a:p>
          <a:p>
            <a:endParaRPr lang="en-US"/>
          </a:p>
          <a:p>
            <a:r>
              <a:rPr lang="en-US"/>
              <a:t>HANDOUT:</a:t>
            </a:r>
          </a:p>
          <a:p>
            <a:endParaRPr lang="en-US"/>
          </a:p>
          <a:p>
            <a:r>
              <a:rPr lang="en-US"/>
              <a:t>vulnerability worksheet complete worksheet solo, </a:t>
            </a:r>
          </a:p>
          <a:p>
            <a:r>
              <a:rPr lang="en-US"/>
              <a:t>small group share out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g.	</a:t>
            </a:r>
          </a:p>
          <a:p>
            <a:r>
              <a:rPr lang="en-US" dirty="0" err="1"/>
              <a:t>i</a:t>
            </a:r>
            <a:r>
              <a:rPr lang="en-US" dirty="0"/>
              <a:t>.	Self awareness:  Recognizing and understanding your own emotions</a:t>
            </a:r>
          </a:p>
          <a:p>
            <a:endParaRPr lang="en-US" dirty="0"/>
          </a:p>
          <a:p>
            <a:r>
              <a:rPr lang="en-US" dirty="0"/>
              <a:t>ii.	Self regulations:  Managing emotional responses</a:t>
            </a:r>
          </a:p>
          <a:p>
            <a:endParaRPr lang="en-US" dirty="0"/>
          </a:p>
          <a:p>
            <a:r>
              <a:rPr lang="en-US" dirty="0"/>
              <a:t>iii.	Social awareness:  understanding others’ emotions and perspectives</a:t>
            </a:r>
          </a:p>
          <a:p>
            <a:endParaRPr lang="en-US" dirty="0"/>
          </a:p>
          <a:p>
            <a:r>
              <a:rPr lang="en-US" dirty="0"/>
              <a:t>iv.	Relationship management:  effectively interacting with and supporting others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(solo activity, no </a:t>
            </a:r>
            <a:r>
              <a:rPr lang="en-US" dirty="0" err="1"/>
              <a:t>shareout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Hand out the leadership manifesto and highlighters. </a:t>
            </a:r>
          </a:p>
          <a:p>
            <a:endParaRPr lang="en-US" dirty="0"/>
          </a:p>
          <a:p>
            <a:r>
              <a:rPr lang="en-US" dirty="0"/>
              <a:t>Ask participants to highlight any sections or phrases that resonate or stand out.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138900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attach.org/" TargetMode="External"/><Relationship Id="rId13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12" Type="http://schemas.openxmlformats.org/officeDocument/2006/relationships/hyperlink" Target="https://proactiveapproaches.co.uk/dan-siegels-4-ss-of-secure-attachments/#:~:text=Overview%20of%20Dan%20Siegel's%204%20S's%20of%20Secure%20Attachments&amp;text=These%20four%20elements%20%E2%80%93%20Safe%2C%20Seen,develop%20healthy%20and%20secure%20relationships.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hyperlink" Target="https://www.childtrauma.org/" TargetMode="External"/><Relationship Id="rId15" Type="http://schemas.openxmlformats.org/officeDocument/2006/relationships/image" Target="../media/image18.png"/><Relationship Id="rId10" Type="http://schemas.openxmlformats.org/officeDocument/2006/relationships/hyperlink" Target="https://drdansiegel.com/" TargetMode="External"/><Relationship Id="rId4" Type="http://schemas.openxmlformats.org/officeDocument/2006/relationships/image" Target="../media/image5.svg"/><Relationship Id="rId9" Type="http://schemas.openxmlformats.org/officeDocument/2006/relationships/image" Target="../media/image15.png"/><Relationship Id="rId14" Type="http://schemas.openxmlformats.org/officeDocument/2006/relationships/hyperlink" Target="https://ddpnetwork.org/about-ddp/dan-hughes-founder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jpeg"/><Relationship Id="rId10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582" y="7672621"/>
            <a:ext cx="18374582" cy="2614379"/>
          </a:xfrm>
          <a:custGeom>
            <a:avLst/>
            <a:gdLst/>
            <a:ahLst/>
            <a:cxnLst/>
            <a:rect l="l" t="t" r="r" b="b"/>
            <a:pathLst>
              <a:path w="18374582" h="2614379">
                <a:moveTo>
                  <a:pt x="0" y="0"/>
                </a:moveTo>
                <a:lnTo>
                  <a:pt x="18374582" y="0"/>
                </a:lnTo>
                <a:lnTo>
                  <a:pt x="18374582" y="2614379"/>
                </a:lnTo>
                <a:lnTo>
                  <a:pt x="0" y="26143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326366" r="-26047" b="-4595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626037" y="7930464"/>
            <a:ext cx="5131641" cy="2098692"/>
          </a:xfrm>
          <a:custGeom>
            <a:avLst/>
            <a:gdLst/>
            <a:ahLst/>
            <a:cxnLst/>
            <a:rect l="l" t="t" r="r" b="b"/>
            <a:pathLst>
              <a:path w="5131641" h="2098692">
                <a:moveTo>
                  <a:pt x="0" y="0"/>
                </a:moveTo>
                <a:lnTo>
                  <a:pt x="5131641" y="0"/>
                </a:lnTo>
                <a:lnTo>
                  <a:pt x="5131641" y="2098693"/>
                </a:lnTo>
                <a:lnTo>
                  <a:pt x="0" y="20986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2" b="-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30322" y="8227335"/>
            <a:ext cx="7587712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 dirty="0" smtClean="0">
                <a:solidFill>
                  <a:srgbClr val="FFFFFF"/>
                </a:solidFill>
                <a:latin typeface="Agenda 1"/>
                <a:ea typeface="Agenda 1"/>
                <a:cs typeface="Agenda 1"/>
                <a:sym typeface="Agenda 1"/>
              </a:rPr>
              <a:t>Lesa </a:t>
            </a:r>
            <a:r>
              <a:rPr lang="en-US" sz="4999" dirty="0">
                <a:solidFill>
                  <a:srgbClr val="FFFFFF"/>
                </a:solidFill>
                <a:latin typeface="Agenda 1"/>
                <a:ea typeface="Agenda 1"/>
                <a:cs typeface="Agenda 1"/>
                <a:sym typeface="Agenda 1"/>
              </a:rPr>
              <a:t>Mulcahy, </a:t>
            </a:r>
            <a:r>
              <a:rPr lang="en-US" sz="4999" dirty="0" smtClean="0">
                <a:solidFill>
                  <a:srgbClr val="FFFFFF"/>
                </a:solidFill>
                <a:latin typeface="Agenda 1"/>
                <a:ea typeface="Agenda 1"/>
                <a:cs typeface="Agenda 1"/>
                <a:sym typeface="Agenda 1"/>
              </a:rPr>
              <a:t>LCSW-C</a:t>
            </a:r>
          </a:p>
          <a:p>
            <a:pPr algn="l">
              <a:lnSpc>
                <a:spcPts val="5999"/>
              </a:lnSpc>
            </a:pPr>
            <a:r>
              <a:rPr lang="en-US" sz="4999" dirty="0" smtClean="0">
                <a:solidFill>
                  <a:srgbClr val="FFFFFF"/>
                </a:solidFill>
                <a:latin typeface="Agenda 1"/>
                <a:ea typeface="Agenda 1"/>
                <a:cs typeface="Agenda 1"/>
                <a:sym typeface="Agenda 1"/>
              </a:rPr>
              <a:t>Chief Clinical Officer</a:t>
            </a:r>
            <a:endParaRPr lang="en-US" sz="4999" dirty="0">
              <a:solidFill>
                <a:srgbClr val="FFFFFF"/>
              </a:solidFill>
              <a:latin typeface="Agenda 1"/>
              <a:ea typeface="Agenda 1"/>
              <a:cs typeface="Agenda 1"/>
              <a:sym typeface="Agenda 1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30322" y="3756865"/>
            <a:ext cx="17227355" cy="1352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7"/>
              </a:lnSpc>
            </a:pPr>
            <a:r>
              <a:rPr lang="en-US" sz="4821" dirty="0" smtClean="0">
                <a:solidFill>
                  <a:srgbClr val="003565"/>
                </a:solidFill>
                <a:latin typeface="Aramis 1"/>
                <a:ea typeface="Aramis 1"/>
                <a:cs typeface="Aramis 1"/>
                <a:sym typeface="Aramis 1"/>
              </a:rPr>
              <a:t>Mental Health Association of Maryland </a:t>
            </a:r>
            <a:br>
              <a:rPr lang="en-US" sz="4821" dirty="0" smtClean="0">
                <a:solidFill>
                  <a:srgbClr val="003565"/>
                </a:solidFill>
                <a:latin typeface="Aramis 1"/>
                <a:ea typeface="Aramis 1"/>
                <a:cs typeface="Aramis 1"/>
                <a:sym typeface="Aramis 1"/>
              </a:rPr>
            </a:br>
            <a:r>
              <a:rPr lang="en-US" sz="4821" dirty="0" smtClean="0">
                <a:solidFill>
                  <a:srgbClr val="003565"/>
                </a:solidFill>
                <a:latin typeface="Aramis 1"/>
                <a:ea typeface="Aramis 1"/>
                <a:cs typeface="Aramis 1"/>
                <a:sym typeface="Aramis 1"/>
              </a:rPr>
              <a:t>and </a:t>
            </a:r>
            <a:r>
              <a:rPr lang="en-US" sz="4821" dirty="0" smtClean="0">
                <a:solidFill>
                  <a:srgbClr val="003565"/>
                </a:solidFill>
                <a:latin typeface="Aramis 1"/>
                <a:ea typeface="Aramis 1"/>
                <a:cs typeface="Aramis 1"/>
                <a:sym typeface="Aramis 1"/>
              </a:rPr>
              <a:t>For All Seasons</a:t>
            </a:r>
            <a:endParaRPr lang="en-US" sz="4821" dirty="0">
              <a:solidFill>
                <a:srgbClr val="003565"/>
              </a:solidFill>
              <a:latin typeface="Aramis 1"/>
              <a:ea typeface="Aramis 1"/>
              <a:cs typeface="Aramis 1"/>
              <a:sym typeface="Aramis 1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87032" y="5981340"/>
            <a:ext cx="17227355" cy="882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000" dirty="0" smtClean="0">
                <a:solidFill>
                  <a:srgbClr val="003565"/>
                </a:solidFill>
                <a:latin typeface="Aramis 2"/>
                <a:ea typeface="Aramis 2"/>
                <a:cs typeface="Aramis 2"/>
                <a:sym typeface="Aramis 2"/>
              </a:rPr>
              <a:t>January 16, 2025</a:t>
            </a:r>
            <a:endParaRPr lang="en-US" sz="6000" dirty="0">
              <a:solidFill>
                <a:srgbClr val="003565"/>
              </a:solidFill>
              <a:latin typeface="Aramis 2"/>
              <a:ea typeface="Aramis 2"/>
              <a:cs typeface="Aramis 2"/>
              <a:sym typeface="Aramis 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32401" y="420372"/>
            <a:ext cx="1712527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spc="-452" dirty="0" smtClean="0">
                <a:solidFill>
                  <a:srgbClr val="1268B3"/>
                </a:solidFill>
                <a:latin typeface="Agenda 1"/>
                <a:ea typeface="Agenda 1"/>
                <a:cs typeface="Agenda 1"/>
                <a:sym typeface="Agenda 1"/>
              </a:rPr>
              <a:t>Building Trust with Children: </a:t>
            </a:r>
            <a:r>
              <a:rPr lang="en-US" sz="7200" spc="-452" dirty="0" smtClean="0">
                <a:solidFill>
                  <a:srgbClr val="1268B3"/>
                </a:solidFill>
                <a:latin typeface="Agenda 1"/>
                <a:ea typeface="Agenda 1"/>
                <a:cs typeface="Agenda 1"/>
                <a:sym typeface="Agenda 1"/>
              </a:rPr>
              <a:t/>
            </a:r>
            <a:br>
              <a:rPr lang="en-US" sz="7200" spc="-452" dirty="0" smtClean="0">
                <a:solidFill>
                  <a:srgbClr val="1268B3"/>
                </a:solidFill>
                <a:latin typeface="Agenda 1"/>
                <a:ea typeface="Agenda 1"/>
                <a:cs typeface="Agenda 1"/>
                <a:sym typeface="Agenda 1"/>
              </a:rPr>
            </a:br>
            <a:r>
              <a:rPr lang="en-US" sz="7200" spc="-452" dirty="0" smtClean="0">
                <a:solidFill>
                  <a:srgbClr val="1268B3"/>
                </a:solidFill>
                <a:latin typeface="Agenda 1"/>
                <a:ea typeface="Agenda 1"/>
                <a:cs typeface="Agenda 1"/>
                <a:sym typeface="Agenda 1"/>
              </a:rPr>
              <a:t>Understanding Healthy </a:t>
            </a:r>
            <a:r>
              <a:rPr lang="en-US" sz="7200" spc="-452" dirty="0" smtClean="0">
                <a:solidFill>
                  <a:srgbClr val="1268B3"/>
                </a:solidFill>
                <a:latin typeface="Agenda 1"/>
                <a:ea typeface="Agenda 1"/>
                <a:cs typeface="Agenda 1"/>
                <a:sym typeface="Agenda 1"/>
              </a:rPr>
              <a:t>Attachment</a:t>
            </a:r>
            <a:endParaRPr lang="en-US" sz="7200" spc="-398" dirty="0">
              <a:solidFill>
                <a:srgbClr val="1268B3"/>
              </a:solidFill>
              <a:latin typeface="Agenda 1"/>
              <a:ea typeface="Agenda 1"/>
              <a:cs typeface="Agenda 1"/>
              <a:sym typeface="Agenda 1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777817" y="2202099"/>
            <a:ext cx="10319421" cy="5840073"/>
          </a:xfrm>
          <a:custGeom>
            <a:avLst/>
            <a:gdLst/>
            <a:ahLst/>
            <a:cxnLst/>
            <a:rect l="l" t="t" r="r" b="b"/>
            <a:pathLst>
              <a:path w="10319421" h="5840073">
                <a:moveTo>
                  <a:pt x="0" y="0"/>
                </a:moveTo>
                <a:lnTo>
                  <a:pt x="10319421" y="0"/>
                </a:lnTo>
                <a:lnTo>
                  <a:pt x="10319421" y="5840073"/>
                </a:lnTo>
                <a:lnTo>
                  <a:pt x="0" y="58400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22585" r="-78476" b="-19278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61857" y="4133850"/>
            <a:ext cx="5840072" cy="1036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8800" dirty="0" smtClean="0">
                <a:solidFill>
                  <a:srgbClr val="FFFFFF"/>
                </a:solidFill>
                <a:latin typeface="Agenda 1"/>
                <a:ea typeface="Agenda 1"/>
                <a:cs typeface="Agenda 1"/>
                <a:sym typeface="Agenda 1"/>
              </a:rPr>
              <a:t>Resources</a:t>
            </a:r>
            <a:endParaRPr lang="en-US" sz="8800" dirty="0">
              <a:solidFill>
                <a:srgbClr val="FFFFFF"/>
              </a:solidFill>
              <a:latin typeface="Agenda 1"/>
              <a:ea typeface="Agenda 1"/>
              <a:cs typeface="Agenda 1"/>
              <a:sym typeface="Agenda 1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5516859" y="9961245"/>
            <a:ext cx="2771141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solidFill>
                  <a:srgbClr val="003565"/>
                </a:solidFill>
                <a:latin typeface="Aramis 4"/>
                <a:ea typeface="Aramis 4"/>
                <a:cs typeface="Aramis 4"/>
                <a:sym typeface="Aramis 4"/>
              </a:rPr>
              <a:t>©</a:t>
            </a:r>
            <a:r>
              <a:rPr lang="en-US" sz="1800" dirty="0" smtClean="0">
                <a:solidFill>
                  <a:srgbClr val="003565"/>
                </a:solidFill>
                <a:latin typeface="Aramis 4"/>
                <a:ea typeface="Aramis 4"/>
                <a:cs typeface="Aramis 4"/>
                <a:sym typeface="Aramis 4"/>
              </a:rPr>
              <a:t>2025, </a:t>
            </a:r>
            <a:r>
              <a:rPr lang="en-US" sz="1800" dirty="0">
                <a:solidFill>
                  <a:srgbClr val="003565"/>
                </a:solidFill>
                <a:latin typeface="Aramis 4"/>
                <a:ea typeface="Aramis 4"/>
                <a:cs typeface="Aramis 4"/>
                <a:sym typeface="Aramis 4"/>
              </a:rPr>
              <a:t>For All Seasons, Inc.</a:t>
            </a:r>
          </a:p>
        </p:txBody>
      </p:sp>
      <p:pic>
        <p:nvPicPr>
          <p:cNvPr id="6" name="Picture 5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190500"/>
            <a:ext cx="6182587" cy="30865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18405" y="3249227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https://www.childtrauma.org</a:t>
            </a:r>
            <a:r>
              <a:rPr lang="en-US" dirty="0" smtClean="0">
                <a:hlinkClick r:id="rId5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90270" y="1714500"/>
            <a:ext cx="5196322" cy="15625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579268" y="3253861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8"/>
              </a:rPr>
              <a:t>https://attach.org</a:t>
            </a:r>
            <a:r>
              <a:rPr lang="en-US" dirty="0" smtClean="0">
                <a:hlinkClick r:id="rId8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8677" y="3771901"/>
            <a:ext cx="5996219" cy="2209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18405" y="5627816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10"/>
              </a:rPr>
              <a:t>https://drdansiegel.com</a:t>
            </a:r>
            <a:r>
              <a:rPr lang="en-US" dirty="0" smtClean="0">
                <a:hlinkClick r:id="rId10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98677" y="6119597"/>
            <a:ext cx="7173326" cy="9335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318405" y="6929733"/>
            <a:ext cx="115123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12"/>
              </a:rPr>
              <a:t>https://proactiveapproaches.co.uk/dan-siegels-4-ss-of-secure-attachments/#:~:text=Overview%20of%20Dan%20Siegel's%204%20S's%20of%20Secure%20Attachments&amp;text=These%20four%20elements%20%E2%80%93%20Safe%2C%20Seen,develop%20healthy%20and%20secure%20relationships</a:t>
            </a:r>
            <a:r>
              <a:rPr lang="en-US" dirty="0" smtClean="0">
                <a:hlinkClick r:id="rId12"/>
              </a:rPr>
              <a:t>. 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84414" y="7972060"/>
            <a:ext cx="3878786" cy="184176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84260" y="9711078"/>
            <a:ext cx="7103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14"/>
              </a:rPr>
              <a:t>https://ddpnetwork.org/about-ddp/dan-hughes-founder</a:t>
            </a:r>
            <a:r>
              <a:rPr lang="en-US" dirty="0" smtClean="0">
                <a:hlinkClick r:id="rId14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45684" y="8088863"/>
            <a:ext cx="1722516" cy="155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43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61801" y="1220651"/>
            <a:ext cx="11418527" cy="11418527"/>
          </a:xfrm>
          <a:custGeom>
            <a:avLst/>
            <a:gdLst/>
            <a:ahLst/>
            <a:cxnLst/>
            <a:rect l="l" t="t" r="r" b="b"/>
            <a:pathLst>
              <a:path w="11418527" h="11418527">
                <a:moveTo>
                  <a:pt x="0" y="0"/>
                </a:moveTo>
                <a:lnTo>
                  <a:pt x="11418527" y="0"/>
                </a:lnTo>
                <a:lnTo>
                  <a:pt x="11418527" y="11418527"/>
                </a:lnTo>
                <a:lnTo>
                  <a:pt x="0" y="114185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18634" y="3537418"/>
            <a:ext cx="9625566" cy="438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dirty="0">
                <a:solidFill>
                  <a:srgbClr val="003565"/>
                </a:solidFill>
                <a:latin typeface="Aramis 4"/>
                <a:ea typeface="Aramis 4"/>
                <a:cs typeface="Aramis 4"/>
                <a:sym typeface="Aramis 4"/>
              </a:rPr>
              <a:t>https://</a:t>
            </a:r>
            <a:r>
              <a:rPr lang="en-US" sz="3600" dirty="0" smtClean="0">
                <a:solidFill>
                  <a:srgbClr val="003565"/>
                </a:solidFill>
                <a:latin typeface="Aramis 4"/>
                <a:ea typeface="Aramis 4"/>
                <a:cs typeface="Aramis 4"/>
                <a:sym typeface="Aramis 4"/>
              </a:rPr>
              <a:t>supportforallseasonsinc.org/CFL</a:t>
            </a:r>
            <a:endParaRPr lang="en-US" sz="1100" dirty="0" smtClean="0">
              <a:solidFill>
                <a:srgbClr val="003565"/>
              </a:solidFill>
              <a:latin typeface="Aramis 4"/>
              <a:ea typeface="Aramis 4"/>
              <a:cs typeface="Aramis 4"/>
              <a:sym typeface="Aramis 4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35110" y="2055349"/>
            <a:ext cx="16140666" cy="943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692"/>
              </a:lnSpc>
            </a:pPr>
            <a:r>
              <a:rPr lang="en-US" sz="7200" dirty="0" smtClean="0">
                <a:solidFill>
                  <a:srgbClr val="003565"/>
                </a:solidFill>
                <a:latin typeface="Agenda 1"/>
                <a:ea typeface="Agenda 1"/>
                <a:cs typeface="Agenda 1"/>
                <a:sym typeface="Agenda 1"/>
              </a:rPr>
              <a:t>Stay in Touch!</a:t>
            </a:r>
            <a:endParaRPr lang="en-US" sz="7200" dirty="0">
              <a:solidFill>
                <a:srgbClr val="003565"/>
              </a:solidFill>
              <a:latin typeface="Agenda 1"/>
              <a:ea typeface="Agenda 1"/>
              <a:cs typeface="Agenda 1"/>
              <a:sym typeface="Agenda 1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5516859" y="9961245"/>
            <a:ext cx="2771141" cy="291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solidFill>
                  <a:srgbClr val="003565"/>
                </a:solidFill>
                <a:latin typeface="Aramis 4"/>
                <a:ea typeface="Aramis 4"/>
                <a:cs typeface="Aramis 4"/>
                <a:sym typeface="Aramis 4"/>
              </a:rPr>
              <a:t>©</a:t>
            </a:r>
            <a:r>
              <a:rPr lang="en-US" sz="1800" dirty="0" smtClean="0">
                <a:solidFill>
                  <a:srgbClr val="003565"/>
                </a:solidFill>
                <a:latin typeface="Aramis 4"/>
                <a:ea typeface="Aramis 4"/>
                <a:cs typeface="Aramis 4"/>
                <a:sym typeface="Aramis 4"/>
              </a:rPr>
              <a:t>2025, </a:t>
            </a:r>
            <a:r>
              <a:rPr lang="en-US" sz="1800" dirty="0">
                <a:solidFill>
                  <a:srgbClr val="003565"/>
                </a:solidFill>
                <a:latin typeface="Aramis 4"/>
                <a:ea typeface="Aramis 4"/>
                <a:cs typeface="Aramis 4"/>
                <a:sym typeface="Aramis 4"/>
              </a:rPr>
              <a:t>For All Seasons, Inc.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10" y="4505378"/>
            <a:ext cx="4547163" cy="574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1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1227584" y="866775"/>
            <a:ext cx="61090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endParaRPr lang="en-US" sz="4000" dirty="0">
              <a:solidFill>
                <a:srgbClr val="FFFFFF"/>
              </a:solidFill>
              <a:latin typeface="Agenda 1"/>
              <a:ea typeface="Agenda 1"/>
              <a:cs typeface="Agenda 1"/>
              <a:sym typeface="Agenda 1"/>
            </a:endParaRPr>
          </a:p>
        </p:txBody>
      </p:sp>
      <p:grpSp>
        <p:nvGrpSpPr>
          <p:cNvPr id="4" name="Group 4"/>
          <p:cNvGrpSpPr/>
          <p:nvPr/>
        </p:nvGrpSpPr>
        <p:grpSpPr>
          <a:xfrm rot="-418497">
            <a:off x="1678660" y="2374653"/>
            <a:ext cx="7889429" cy="7979195"/>
            <a:chOff x="1086679" y="1071234"/>
            <a:chExt cx="10519239" cy="10638927"/>
          </a:xfrm>
        </p:grpSpPr>
        <p:sp>
          <p:nvSpPr>
            <p:cNvPr id="5" name="Freeform 5"/>
            <p:cNvSpPr/>
            <p:nvPr/>
          </p:nvSpPr>
          <p:spPr>
            <a:xfrm rot="801474">
              <a:off x="1086679" y="1071234"/>
              <a:ext cx="10519239" cy="10638927"/>
            </a:xfrm>
            <a:custGeom>
              <a:avLst/>
              <a:gdLst/>
              <a:ahLst/>
              <a:cxnLst/>
              <a:rect l="l" t="t" r="r" b="b"/>
              <a:pathLst>
                <a:path w="10519239" h="10638927">
                  <a:moveTo>
                    <a:pt x="0" y="0"/>
                  </a:moveTo>
                  <a:lnTo>
                    <a:pt x="10519239" y="0"/>
                  </a:lnTo>
                  <a:lnTo>
                    <a:pt x="10519239" y="10638927"/>
                  </a:lnTo>
                  <a:lnTo>
                    <a:pt x="0" y="10638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1992148" y="5064341"/>
              <a:ext cx="8708299" cy="24622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34"/>
                </a:lnSpc>
              </a:pPr>
              <a:r>
                <a:rPr lang="en-US" sz="4667" dirty="0" smtClean="0">
                  <a:solidFill>
                    <a:srgbClr val="003565"/>
                  </a:solidFill>
                  <a:latin typeface="Aramis 3"/>
                  <a:ea typeface="Aramis 3"/>
                  <a:cs typeface="Aramis 3"/>
                  <a:sym typeface="Aramis 3"/>
                </a:rPr>
                <a:t>Coffee Girl or Social Worker</a:t>
              </a:r>
              <a:endParaRPr lang="en-US" sz="4667" dirty="0">
                <a:solidFill>
                  <a:srgbClr val="003565"/>
                </a:solidFill>
                <a:latin typeface="Aramis 3"/>
                <a:ea typeface="Aramis 3"/>
                <a:cs typeface="Aramis 3"/>
                <a:sym typeface="Aramis 3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12742" y="429586"/>
            <a:ext cx="8395454" cy="2026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 dirty="0" smtClean="0">
                <a:solidFill>
                  <a:srgbClr val="003565"/>
                </a:solidFill>
                <a:latin typeface="Agenda 1"/>
                <a:ea typeface="Agenda 1"/>
                <a:cs typeface="Agenda 1"/>
                <a:sym typeface="Agenda 1"/>
              </a:rPr>
              <a:t>Coffee Girl or Social Worker?</a:t>
            </a:r>
            <a:endParaRPr lang="en-US" sz="6600" dirty="0">
              <a:solidFill>
                <a:srgbClr val="003565"/>
              </a:solidFill>
              <a:latin typeface="Agenda 1"/>
              <a:ea typeface="Agenda 1"/>
              <a:cs typeface="Agenda 1"/>
              <a:sym typeface="Agenda 1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5516859" y="9961245"/>
            <a:ext cx="2771141" cy="32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solidFill>
                  <a:srgbClr val="003565"/>
                </a:solidFill>
                <a:latin typeface="Aramis 4"/>
                <a:ea typeface="Aramis 4"/>
                <a:cs typeface="Aramis 4"/>
                <a:sym typeface="Aramis 4"/>
              </a:rPr>
              <a:t>©</a:t>
            </a:r>
            <a:r>
              <a:rPr lang="en-US" sz="1800" dirty="0" smtClean="0">
                <a:solidFill>
                  <a:srgbClr val="003565"/>
                </a:solidFill>
                <a:latin typeface="Aramis 4"/>
                <a:ea typeface="Aramis 4"/>
                <a:cs typeface="Aramis 4"/>
                <a:sym typeface="Aramis 4"/>
              </a:rPr>
              <a:t>2025, </a:t>
            </a:r>
            <a:r>
              <a:rPr lang="en-US" sz="1800" dirty="0">
                <a:solidFill>
                  <a:srgbClr val="003565"/>
                </a:solidFill>
                <a:latin typeface="Aramis 4"/>
                <a:ea typeface="Aramis 4"/>
                <a:cs typeface="Aramis 4"/>
                <a:sym typeface="Aramis 4"/>
              </a:rPr>
              <a:t>For All Seasons, Inc.</a:t>
            </a:r>
          </a:p>
        </p:txBody>
      </p:sp>
      <p:pic>
        <p:nvPicPr>
          <p:cNvPr id="1026" name="Picture 2" descr="Free Flat lay of coffee cup, headphones, and tablet with 'What's Your Story' on screen. Stock Ph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40" y="2628899"/>
            <a:ext cx="9399980" cy="716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Power of Connec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789" y="866775"/>
            <a:ext cx="7143750" cy="599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61801" y="1220651"/>
            <a:ext cx="11418527" cy="11418527"/>
          </a:xfrm>
          <a:custGeom>
            <a:avLst/>
            <a:gdLst/>
            <a:ahLst/>
            <a:cxnLst/>
            <a:rect l="l" t="t" r="r" b="b"/>
            <a:pathLst>
              <a:path w="11418527" h="11418527">
                <a:moveTo>
                  <a:pt x="0" y="0"/>
                </a:moveTo>
                <a:lnTo>
                  <a:pt x="11418527" y="0"/>
                </a:lnTo>
                <a:lnTo>
                  <a:pt x="11418527" y="11418527"/>
                </a:lnTo>
                <a:lnTo>
                  <a:pt x="0" y="114185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18634" y="4710827"/>
            <a:ext cx="9625566" cy="2564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dirty="0" smtClean="0">
                <a:solidFill>
                  <a:srgbClr val="003565"/>
                </a:solidFill>
                <a:latin typeface="Aramis 4"/>
                <a:ea typeface="Aramis 4"/>
                <a:cs typeface="Aramis 4"/>
                <a:sym typeface="Aramis 4"/>
              </a:rPr>
              <a:t>Emotional connection that develops between a child and their caregiver, forming the foundation of the child’s social and emotional development</a:t>
            </a:r>
            <a:endParaRPr lang="en-US" sz="3600" dirty="0">
              <a:solidFill>
                <a:srgbClr val="003565"/>
              </a:solidFill>
              <a:latin typeface="Aramis 4"/>
              <a:ea typeface="Aramis 4"/>
              <a:cs typeface="Aramis 4"/>
              <a:sym typeface="Aramis 4"/>
            </a:endParaRPr>
          </a:p>
          <a:p>
            <a:pPr algn="l">
              <a:lnSpc>
                <a:spcPts val="5040"/>
              </a:lnSpc>
            </a:pPr>
            <a:r>
              <a:rPr lang="en-US" sz="1100" dirty="0" smtClean="0">
                <a:solidFill>
                  <a:srgbClr val="003565"/>
                </a:solidFill>
                <a:latin typeface="Aramis 4"/>
                <a:ea typeface="Aramis 4"/>
                <a:cs typeface="Aramis 4"/>
                <a:sym typeface="Aramis 4"/>
              </a:rPr>
              <a:t>Dan Hughes, psychologist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16575" y="2037159"/>
            <a:ext cx="16140666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7200" dirty="0">
                <a:solidFill>
                  <a:srgbClr val="003565"/>
                </a:solidFill>
                <a:latin typeface="Agenda 1"/>
                <a:ea typeface="Agenda 1"/>
                <a:cs typeface="Agenda 1"/>
                <a:sym typeface="Agenda 1"/>
              </a:rPr>
              <a:t>What </a:t>
            </a:r>
            <a:r>
              <a:rPr lang="en-US" sz="7200" dirty="0" smtClean="0">
                <a:solidFill>
                  <a:srgbClr val="003565"/>
                </a:solidFill>
                <a:latin typeface="Agenda 1"/>
                <a:ea typeface="Agenda 1"/>
                <a:cs typeface="Agenda 1"/>
                <a:sym typeface="Agenda 1"/>
              </a:rPr>
              <a:t>is healthy attachment and why is it so important?</a:t>
            </a:r>
            <a:endParaRPr lang="en-US" sz="7200" dirty="0">
              <a:solidFill>
                <a:srgbClr val="003565"/>
              </a:solidFill>
              <a:latin typeface="Agenda 1"/>
              <a:ea typeface="Agenda 1"/>
              <a:cs typeface="Agenda 1"/>
              <a:sym typeface="Agenda 1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5516859" y="9961245"/>
            <a:ext cx="2771141" cy="291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solidFill>
                  <a:srgbClr val="003565"/>
                </a:solidFill>
                <a:latin typeface="Aramis 4"/>
                <a:ea typeface="Aramis 4"/>
                <a:cs typeface="Aramis 4"/>
                <a:sym typeface="Aramis 4"/>
              </a:rPr>
              <a:t>©</a:t>
            </a:r>
            <a:r>
              <a:rPr lang="en-US" sz="1800" dirty="0" smtClean="0">
                <a:solidFill>
                  <a:srgbClr val="003565"/>
                </a:solidFill>
                <a:latin typeface="Aramis 4"/>
                <a:ea typeface="Aramis 4"/>
                <a:cs typeface="Aramis 4"/>
                <a:sym typeface="Aramis 4"/>
              </a:rPr>
              <a:t>2025, </a:t>
            </a:r>
            <a:r>
              <a:rPr lang="en-US" sz="1800" dirty="0">
                <a:solidFill>
                  <a:srgbClr val="003565"/>
                </a:solidFill>
                <a:latin typeface="Aramis 4"/>
                <a:ea typeface="Aramis 4"/>
                <a:cs typeface="Aramis 4"/>
                <a:sym typeface="Aramis 4"/>
              </a:rPr>
              <a:t>For All Seasons, Inc.</a:t>
            </a:r>
          </a:p>
        </p:txBody>
      </p:sp>
      <p:pic>
        <p:nvPicPr>
          <p:cNvPr id="2055" name="Picture 2" descr="image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1" y="4610100"/>
            <a:ext cx="6714566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5516859" y="9961245"/>
            <a:ext cx="2771141" cy="291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solidFill>
                  <a:srgbClr val="003565"/>
                </a:solidFill>
                <a:latin typeface="Aramis 4"/>
                <a:ea typeface="Aramis 4"/>
                <a:cs typeface="Aramis 4"/>
                <a:sym typeface="Aramis 4"/>
              </a:rPr>
              <a:t>©</a:t>
            </a:r>
            <a:r>
              <a:rPr lang="en-US" sz="1800" dirty="0" smtClean="0">
                <a:solidFill>
                  <a:srgbClr val="003565"/>
                </a:solidFill>
                <a:latin typeface="Aramis 4"/>
                <a:ea typeface="Aramis 4"/>
                <a:cs typeface="Aramis 4"/>
                <a:sym typeface="Aramis 4"/>
              </a:rPr>
              <a:t>2025, </a:t>
            </a:r>
            <a:r>
              <a:rPr lang="en-US" sz="1800" dirty="0">
                <a:solidFill>
                  <a:srgbClr val="003565"/>
                </a:solidFill>
                <a:latin typeface="Aramis 4"/>
                <a:ea typeface="Aramis 4"/>
                <a:cs typeface="Aramis 4"/>
                <a:sym typeface="Aramis 4"/>
              </a:rPr>
              <a:t>For All Seasons, Inc.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345" y="2628900"/>
            <a:ext cx="13563855" cy="7103745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33400" y="1220651"/>
            <a:ext cx="7126288" cy="5202651"/>
          </a:xfrm>
        </p:spPr>
        <p:txBody>
          <a:bodyPr>
            <a:noAutofit/>
          </a:bodyPr>
          <a:lstStyle/>
          <a:p>
            <a:r>
              <a:rPr lang="en-US" sz="3600" b="0" dirty="0" smtClean="0">
                <a:latin typeface="Agenda" panose="02000603040000020004" pitchFamily="2" charset="0"/>
              </a:rPr>
              <a:t>Repetitive and consistent: not perfect</a:t>
            </a:r>
            <a:br>
              <a:rPr lang="en-US" sz="3600" b="0" dirty="0" smtClean="0">
                <a:latin typeface="Agenda" panose="02000603040000020004" pitchFamily="2" charset="0"/>
              </a:rPr>
            </a:br>
            <a:r>
              <a:rPr lang="en-US" sz="3600" b="0" dirty="0" smtClean="0">
                <a:latin typeface="Agenda" panose="02000603040000020004" pitchFamily="2" charset="0"/>
              </a:rPr>
              <a:t>interactive between caregiver and </a:t>
            </a:r>
            <a:r>
              <a:rPr lang="en-US" sz="3600" b="0" dirty="0" smtClean="0">
                <a:latin typeface="Agenda" panose="02000603040000020004" pitchFamily="2" charset="0"/>
              </a:rPr>
              <a:t>infant</a:t>
            </a:r>
            <a:br>
              <a:rPr lang="en-US" sz="3600" b="0" dirty="0" smtClean="0">
                <a:latin typeface="Agenda" panose="02000603040000020004" pitchFamily="2" charset="0"/>
              </a:rPr>
            </a:br>
            <a:r>
              <a:rPr lang="en-US" sz="3600" b="0" dirty="0" smtClean="0">
                <a:latin typeface="Agenda" panose="02000603040000020004" pitchFamily="2" charset="0"/>
              </a:rPr>
              <a:t/>
            </a:r>
            <a:br>
              <a:rPr lang="en-US" sz="3600" b="0" dirty="0" smtClean="0">
                <a:latin typeface="Agenda" panose="02000603040000020004" pitchFamily="2" charset="0"/>
              </a:rPr>
            </a:br>
            <a:r>
              <a:rPr lang="en-US" sz="3600" b="0" u="sng" dirty="0">
                <a:latin typeface="Agenda" panose="02000603040000020004" pitchFamily="2" charset="0"/>
              </a:rPr>
              <a:t>Internal working model:</a:t>
            </a:r>
            <a:br>
              <a:rPr lang="en-US" sz="3600" b="0" u="sng" dirty="0">
                <a:latin typeface="Agenda" panose="02000603040000020004" pitchFamily="2" charset="0"/>
              </a:rPr>
            </a:br>
            <a:r>
              <a:rPr lang="en-US" sz="3600" b="0" dirty="0">
                <a:latin typeface="Agenda" panose="02000603040000020004" pitchFamily="2" charset="0"/>
              </a:rPr>
              <a:t>I am safe</a:t>
            </a:r>
            <a:br>
              <a:rPr lang="en-US" sz="3600" b="0" dirty="0">
                <a:latin typeface="Agenda" panose="02000603040000020004" pitchFamily="2" charset="0"/>
              </a:rPr>
            </a:br>
            <a:r>
              <a:rPr lang="en-US" sz="3600" b="0" dirty="0">
                <a:latin typeface="Agenda" panose="02000603040000020004" pitchFamily="2" charset="0"/>
              </a:rPr>
              <a:t>My caregivers are safe</a:t>
            </a:r>
            <a:br>
              <a:rPr lang="en-US" sz="3600" b="0" dirty="0">
                <a:latin typeface="Agenda" panose="02000603040000020004" pitchFamily="2" charset="0"/>
              </a:rPr>
            </a:br>
            <a:r>
              <a:rPr lang="en-US" sz="3600" b="0" dirty="0">
                <a:latin typeface="Agenda" panose="02000603040000020004" pitchFamily="2" charset="0"/>
              </a:rPr>
              <a:t>My world is safe</a:t>
            </a:r>
            <a:br>
              <a:rPr lang="en-US" sz="3600" b="0" dirty="0">
                <a:latin typeface="Agenda" panose="02000603040000020004" pitchFamily="2" charset="0"/>
              </a:rPr>
            </a:br>
            <a:endParaRPr lang="en-US" sz="3600" b="0" dirty="0">
              <a:latin typeface="Agenda" panose="02000603040000020004" pitchFamily="2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>
          <a:xfrm>
            <a:off x="1676400" y="6423302"/>
            <a:ext cx="7848600" cy="2301598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777818" y="2207253"/>
            <a:ext cx="10319421" cy="5840073"/>
          </a:xfrm>
          <a:custGeom>
            <a:avLst/>
            <a:gdLst/>
            <a:ahLst/>
            <a:cxnLst/>
            <a:rect l="l" t="t" r="r" b="b"/>
            <a:pathLst>
              <a:path w="10319421" h="5840073">
                <a:moveTo>
                  <a:pt x="0" y="0"/>
                </a:moveTo>
                <a:lnTo>
                  <a:pt x="10319421" y="0"/>
                </a:lnTo>
                <a:lnTo>
                  <a:pt x="10319421" y="5840073"/>
                </a:lnTo>
                <a:lnTo>
                  <a:pt x="0" y="58400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22585" r="-78476" b="-19278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852349" y="1652588"/>
            <a:ext cx="10842881" cy="6912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</a:pPr>
            <a:r>
              <a:rPr lang="en-US" sz="4699" dirty="0" smtClean="0">
                <a:solidFill>
                  <a:srgbClr val="003565"/>
                </a:solidFill>
                <a:latin typeface="Aramis 2"/>
                <a:ea typeface="Aramis 2"/>
                <a:cs typeface="Aramis 2"/>
                <a:sym typeface="Aramis 2"/>
              </a:rPr>
              <a:t>Actions or signals displayed by an infant or young child to seek proximity, comfort or reassurance from their primary caregiver.</a:t>
            </a:r>
          </a:p>
          <a:p>
            <a:pPr algn="ctr">
              <a:lnSpc>
                <a:spcPts val="4919"/>
              </a:lnSpc>
            </a:pPr>
            <a:endParaRPr lang="en-US" sz="4699" dirty="0">
              <a:solidFill>
                <a:srgbClr val="003565"/>
              </a:solidFill>
              <a:latin typeface="Aramis 2"/>
              <a:ea typeface="Aramis 2"/>
              <a:cs typeface="Aramis 2"/>
              <a:sym typeface="Aramis 2"/>
            </a:endParaRPr>
          </a:p>
          <a:p>
            <a:pPr algn="ctr">
              <a:lnSpc>
                <a:spcPts val="4919"/>
              </a:lnSpc>
            </a:pPr>
            <a:r>
              <a:rPr lang="en-US" sz="4699" dirty="0" smtClean="0">
                <a:solidFill>
                  <a:srgbClr val="003565"/>
                </a:solidFill>
                <a:latin typeface="Aramis 2"/>
                <a:ea typeface="Aramis 2"/>
                <a:cs typeface="Aramis 2"/>
                <a:sym typeface="Aramis 2"/>
              </a:rPr>
              <a:t>These behaviors are a natural part of the attachment process and ensure the child’s emotional and physical needs are met as well as establish a sense of </a:t>
            </a:r>
            <a:r>
              <a:rPr lang="en-US" sz="4699" dirty="0" smtClean="0">
                <a:solidFill>
                  <a:srgbClr val="003565"/>
                </a:solidFill>
                <a:latin typeface="Aramis 2"/>
                <a:ea typeface="Aramis 2"/>
                <a:cs typeface="Aramis 2"/>
                <a:sym typeface="Aramis 2"/>
              </a:rPr>
              <a:t>security.</a:t>
            </a:r>
            <a:endParaRPr lang="en-US" sz="4699" dirty="0">
              <a:solidFill>
                <a:srgbClr val="003565"/>
              </a:solidFill>
              <a:latin typeface="Aramis 2"/>
              <a:ea typeface="Aramis 2"/>
              <a:cs typeface="Aramis 2"/>
              <a:sym typeface="Aramis 2"/>
            </a:endParaRPr>
          </a:p>
          <a:p>
            <a:pPr algn="ctr">
              <a:lnSpc>
                <a:spcPts val="4919"/>
              </a:lnSpc>
            </a:pPr>
            <a:endParaRPr lang="en-US" sz="4099" dirty="0">
              <a:solidFill>
                <a:srgbClr val="003565"/>
              </a:solidFill>
              <a:latin typeface="Aramis 4"/>
              <a:ea typeface="Aramis 4"/>
              <a:cs typeface="Aramis 4"/>
              <a:sym typeface="Aramis 4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61857" y="4133850"/>
            <a:ext cx="5840072" cy="30392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8800" dirty="0" smtClean="0">
                <a:solidFill>
                  <a:srgbClr val="FFFFFF"/>
                </a:solidFill>
                <a:latin typeface="Agenda 1"/>
                <a:ea typeface="Agenda 1"/>
                <a:cs typeface="Agenda 1"/>
                <a:sym typeface="Agenda 1"/>
              </a:rPr>
              <a:t>Attachment </a:t>
            </a:r>
            <a:r>
              <a:rPr lang="en-US" sz="8800" dirty="0" smtClean="0">
                <a:solidFill>
                  <a:srgbClr val="FFFFFF"/>
                </a:solidFill>
                <a:latin typeface="Agenda 1"/>
                <a:ea typeface="Agenda 1"/>
                <a:cs typeface="Agenda 1"/>
                <a:sym typeface="Agenda 1"/>
              </a:rPr>
              <a:t>Seeking Behavior</a:t>
            </a:r>
            <a:endParaRPr lang="en-US" sz="8800" dirty="0">
              <a:solidFill>
                <a:srgbClr val="FFFFFF"/>
              </a:solidFill>
              <a:latin typeface="Agenda 1"/>
              <a:ea typeface="Agenda 1"/>
              <a:cs typeface="Agenda 1"/>
              <a:sym typeface="Agenda 1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5516859" y="9961245"/>
            <a:ext cx="2771141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solidFill>
                  <a:srgbClr val="003565"/>
                </a:solidFill>
                <a:latin typeface="Aramis 4"/>
                <a:ea typeface="Aramis 4"/>
                <a:cs typeface="Aramis 4"/>
                <a:sym typeface="Aramis 4"/>
              </a:rPr>
              <a:t>©</a:t>
            </a:r>
            <a:r>
              <a:rPr lang="en-US" sz="1800" dirty="0" smtClean="0">
                <a:solidFill>
                  <a:srgbClr val="003565"/>
                </a:solidFill>
                <a:latin typeface="Aramis 4"/>
                <a:ea typeface="Aramis 4"/>
                <a:cs typeface="Aramis 4"/>
                <a:sym typeface="Aramis 4"/>
              </a:rPr>
              <a:t>2025, </a:t>
            </a:r>
            <a:r>
              <a:rPr lang="en-US" sz="1800" dirty="0">
                <a:solidFill>
                  <a:srgbClr val="003565"/>
                </a:solidFill>
                <a:latin typeface="Aramis 4"/>
                <a:ea typeface="Aramis 4"/>
                <a:cs typeface="Aramis 4"/>
                <a:sym typeface="Aramis 4"/>
              </a:rPr>
              <a:t>For All Seasons, Inc.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5516859" y="9961245"/>
            <a:ext cx="2771141" cy="32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3565"/>
                </a:solidFill>
                <a:latin typeface="Aramis 4"/>
                <a:ea typeface="Aramis 4"/>
                <a:cs typeface="Aramis 4"/>
                <a:sym typeface="Aramis 4"/>
              </a:rPr>
              <a:t>©2024, For All Seasons, Inc.</a:t>
            </a:r>
          </a:p>
        </p:txBody>
      </p:sp>
      <p:pic>
        <p:nvPicPr>
          <p:cNvPr id="3074" name="Picture 2" descr="Attachment and Attention-Seeking Behaviour in Young Childr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7422">
            <a:off x="4953000" y="1257300"/>
            <a:ext cx="8572500" cy="735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13113"/>
            <a:ext cx="18374582" cy="1229933"/>
          </a:xfrm>
          <a:custGeom>
            <a:avLst/>
            <a:gdLst/>
            <a:ahLst/>
            <a:cxnLst/>
            <a:rect l="l" t="t" r="r" b="b"/>
            <a:pathLst>
              <a:path w="18374582" h="1229933">
                <a:moveTo>
                  <a:pt x="0" y="0"/>
                </a:moveTo>
                <a:lnTo>
                  <a:pt x="18374582" y="0"/>
                </a:lnTo>
                <a:lnTo>
                  <a:pt x="18374582" y="1229933"/>
                </a:lnTo>
                <a:lnTo>
                  <a:pt x="0" y="12299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t="-1636110" r="-81592" b="-97679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61835" y="305761"/>
            <a:ext cx="17926165" cy="2221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60"/>
              </a:lnSpc>
            </a:pPr>
            <a:r>
              <a:rPr lang="en-US" sz="6400" dirty="0" smtClean="0">
                <a:solidFill>
                  <a:srgbClr val="FFFFFF"/>
                </a:solidFill>
                <a:latin typeface="Agenda 1"/>
                <a:ea typeface="Agenda 1"/>
                <a:cs typeface="Agenda 1"/>
                <a:sym typeface="Agenda 1"/>
              </a:rPr>
              <a:t>Ed </a:t>
            </a:r>
            <a:r>
              <a:rPr lang="en-US" sz="6400" dirty="0" err="1" smtClean="0">
                <a:solidFill>
                  <a:srgbClr val="FFFFFF"/>
                </a:solidFill>
                <a:latin typeface="Agenda 1"/>
                <a:ea typeface="Agenda 1"/>
                <a:cs typeface="Agenda 1"/>
                <a:sym typeface="Agenda 1"/>
              </a:rPr>
              <a:t>Tronick</a:t>
            </a:r>
            <a:endParaRPr lang="en-US" sz="6400" dirty="0">
              <a:solidFill>
                <a:srgbClr val="FFFFFF"/>
              </a:solidFill>
              <a:latin typeface="Agenda 1"/>
              <a:ea typeface="Agenda 1"/>
              <a:cs typeface="Agenda 1"/>
              <a:sym typeface="Agenda 1"/>
            </a:endParaRPr>
          </a:p>
          <a:p>
            <a:pPr algn="l">
              <a:lnSpc>
                <a:spcPts val="8960"/>
              </a:lnSpc>
            </a:pPr>
            <a:endParaRPr lang="en-US" sz="6400" dirty="0">
              <a:solidFill>
                <a:srgbClr val="FFFFFF"/>
              </a:solidFill>
              <a:latin typeface="Agenda 1"/>
              <a:ea typeface="Agenda 1"/>
              <a:cs typeface="Agenda 1"/>
              <a:sym typeface="Agenda 1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5516859" y="9961245"/>
            <a:ext cx="2771141" cy="291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solidFill>
                  <a:srgbClr val="003565"/>
                </a:solidFill>
                <a:latin typeface="Aramis 4"/>
                <a:ea typeface="Aramis 4"/>
                <a:cs typeface="Aramis 4"/>
                <a:sym typeface="Aramis 4"/>
              </a:rPr>
              <a:t>©</a:t>
            </a:r>
            <a:r>
              <a:rPr lang="en-US" sz="1800" dirty="0" smtClean="0">
                <a:solidFill>
                  <a:srgbClr val="003565"/>
                </a:solidFill>
                <a:latin typeface="Aramis 4"/>
                <a:ea typeface="Aramis 4"/>
                <a:cs typeface="Aramis 4"/>
                <a:sym typeface="Aramis 4"/>
              </a:rPr>
              <a:t>2025, </a:t>
            </a:r>
            <a:r>
              <a:rPr lang="en-US" sz="1800" dirty="0">
                <a:solidFill>
                  <a:srgbClr val="003565"/>
                </a:solidFill>
                <a:latin typeface="Aramis 4"/>
                <a:ea typeface="Aramis 4"/>
                <a:cs typeface="Aramis 4"/>
                <a:sym typeface="Aramis 4"/>
              </a:rPr>
              <a:t>For All Seasons, Inc.</a:t>
            </a:r>
          </a:p>
        </p:txBody>
      </p:sp>
      <p:pic>
        <p:nvPicPr>
          <p:cNvPr id="7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2817" y="1545720"/>
            <a:ext cx="10744200" cy="7992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5"/>
          <p:cNvSpPr/>
          <p:nvPr/>
        </p:nvSpPr>
        <p:spPr>
          <a:xfrm>
            <a:off x="0" y="213113"/>
            <a:ext cx="18374582" cy="1229933"/>
          </a:xfrm>
          <a:custGeom>
            <a:avLst/>
            <a:gdLst/>
            <a:ahLst/>
            <a:cxnLst/>
            <a:rect l="l" t="t" r="r" b="b"/>
            <a:pathLst>
              <a:path w="18374582" h="1229933">
                <a:moveTo>
                  <a:pt x="0" y="0"/>
                </a:moveTo>
                <a:lnTo>
                  <a:pt x="18374582" y="0"/>
                </a:lnTo>
                <a:lnTo>
                  <a:pt x="18374582" y="1229933"/>
                </a:lnTo>
                <a:lnTo>
                  <a:pt x="0" y="12299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t="-1636110" r="-81592" b="-976796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12742" y="414346"/>
            <a:ext cx="1291673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 dirty="0" smtClean="0">
                <a:solidFill>
                  <a:srgbClr val="FFFFFF"/>
                </a:solidFill>
                <a:latin typeface="Agenda 1"/>
                <a:ea typeface="Agenda 1"/>
                <a:cs typeface="Agenda 1"/>
                <a:sym typeface="Agenda 1"/>
              </a:rPr>
              <a:t>Attachment </a:t>
            </a:r>
            <a:r>
              <a:rPr lang="en-US" sz="6600" dirty="0" smtClean="0">
                <a:solidFill>
                  <a:srgbClr val="FFFFFF"/>
                </a:solidFill>
                <a:latin typeface="Agenda 1"/>
                <a:ea typeface="Agenda 1"/>
                <a:cs typeface="Agenda 1"/>
                <a:sym typeface="Agenda 1"/>
              </a:rPr>
              <a:t>Styles</a:t>
            </a:r>
            <a:endParaRPr lang="en-US" sz="6600" dirty="0">
              <a:solidFill>
                <a:srgbClr val="FFFFFF"/>
              </a:solidFill>
              <a:latin typeface="Agenda 1"/>
              <a:ea typeface="Agenda 1"/>
              <a:cs typeface="Agenda 1"/>
              <a:sym typeface="Agenda 1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5516859" y="9961245"/>
            <a:ext cx="2771141" cy="291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solidFill>
                  <a:srgbClr val="003565"/>
                </a:solidFill>
                <a:latin typeface="Aramis 4"/>
                <a:ea typeface="Aramis 4"/>
                <a:cs typeface="Aramis 4"/>
                <a:sym typeface="Aramis 4"/>
              </a:rPr>
              <a:t>©</a:t>
            </a:r>
            <a:r>
              <a:rPr lang="en-US" sz="1800" dirty="0" smtClean="0">
                <a:solidFill>
                  <a:srgbClr val="003565"/>
                </a:solidFill>
                <a:latin typeface="Aramis 4"/>
                <a:ea typeface="Aramis 4"/>
                <a:cs typeface="Aramis 4"/>
                <a:sym typeface="Aramis 4"/>
              </a:rPr>
              <a:t>2025, </a:t>
            </a:r>
            <a:r>
              <a:rPr lang="en-US" sz="1800" dirty="0">
                <a:solidFill>
                  <a:srgbClr val="003565"/>
                </a:solidFill>
                <a:latin typeface="Aramis 4"/>
                <a:ea typeface="Aramis 4"/>
                <a:cs typeface="Aramis 4"/>
                <a:sym typeface="Aramis 4"/>
              </a:rPr>
              <a:t>For All Seasons, Inc.</a:t>
            </a:r>
          </a:p>
        </p:txBody>
      </p:sp>
      <p:pic>
        <p:nvPicPr>
          <p:cNvPr id="4102" name="Picture 6" descr="Attachment and the impact this has on a child's developmental stages  through to adulthood. - Shifting Tides Counselling &amp; Mediatio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628677"/>
            <a:ext cx="14173200" cy="830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61801" y="1220651"/>
            <a:ext cx="11418527" cy="11418527"/>
          </a:xfrm>
          <a:custGeom>
            <a:avLst/>
            <a:gdLst/>
            <a:ahLst/>
            <a:cxnLst/>
            <a:rect l="l" t="t" r="r" b="b"/>
            <a:pathLst>
              <a:path w="11418527" h="11418527">
                <a:moveTo>
                  <a:pt x="0" y="0"/>
                </a:moveTo>
                <a:lnTo>
                  <a:pt x="11418527" y="0"/>
                </a:lnTo>
                <a:lnTo>
                  <a:pt x="11418527" y="11418527"/>
                </a:lnTo>
                <a:lnTo>
                  <a:pt x="0" y="114185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18634" y="4710827"/>
            <a:ext cx="9625566" cy="1865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504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3565"/>
                </a:solidFill>
                <a:latin typeface="Aramis 4"/>
                <a:ea typeface="Aramis 4"/>
                <a:cs typeface="Aramis 4"/>
                <a:sym typeface="Aramis 4"/>
              </a:rPr>
              <a:t>Educate yourself on attachment theory</a:t>
            </a:r>
          </a:p>
          <a:p>
            <a:pPr marL="571500" indent="-571500">
              <a:lnSpc>
                <a:spcPts val="504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3565"/>
                </a:solidFill>
                <a:latin typeface="Aramis 4"/>
                <a:ea typeface="Aramis 4"/>
                <a:cs typeface="Aramis 4"/>
                <a:sym typeface="Aramis 4"/>
              </a:rPr>
              <a:t>Find an attachment therapist</a:t>
            </a:r>
          </a:p>
          <a:p>
            <a:pPr marL="571500" indent="-571500">
              <a:lnSpc>
                <a:spcPts val="5040"/>
              </a:lnSpc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3565"/>
                </a:solidFill>
                <a:latin typeface="Aramis 4"/>
                <a:ea typeface="Aramis 4"/>
                <a:cs typeface="Aramis 4"/>
                <a:sym typeface="Aramis 4"/>
              </a:rPr>
              <a:t>Small </a:t>
            </a:r>
            <a:r>
              <a:rPr lang="en-US" sz="3600" dirty="0">
                <a:solidFill>
                  <a:srgbClr val="003565"/>
                </a:solidFill>
                <a:latin typeface="Aramis 4"/>
                <a:ea typeface="Aramis 4"/>
                <a:cs typeface="Aramis 4"/>
                <a:sym typeface="Aramis 4"/>
              </a:rPr>
              <a:t>moments to build </a:t>
            </a:r>
            <a:r>
              <a:rPr lang="en-US" sz="3600" dirty="0" smtClean="0">
                <a:solidFill>
                  <a:srgbClr val="003565"/>
                </a:solidFill>
                <a:latin typeface="Aramis 4"/>
                <a:ea typeface="Aramis 4"/>
                <a:cs typeface="Aramis 4"/>
                <a:sym typeface="Aramis 4"/>
              </a:rPr>
              <a:t>trust</a:t>
            </a:r>
            <a:endParaRPr lang="en-US" sz="1100" dirty="0" smtClean="0">
              <a:solidFill>
                <a:srgbClr val="003565"/>
              </a:solidFill>
              <a:latin typeface="Aramis 4"/>
              <a:ea typeface="Aramis 4"/>
              <a:cs typeface="Aramis 4"/>
              <a:sym typeface="Aramis 4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35110" y="3145155"/>
            <a:ext cx="16140666" cy="1255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692"/>
              </a:lnSpc>
            </a:pPr>
            <a:r>
              <a:rPr lang="en-US" sz="7200" dirty="0">
                <a:solidFill>
                  <a:srgbClr val="003565"/>
                </a:solidFill>
                <a:latin typeface="Agenda 1"/>
                <a:ea typeface="Agenda 1"/>
                <a:cs typeface="Agenda 1"/>
                <a:sym typeface="Agenda 1"/>
              </a:rPr>
              <a:t>What can I do?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516859" y="9961245"/>
            <a:ext cx="2771141" cy="291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solidFill>
                  <a:srgbClr val="003565"/>
                </a:solidFill>
                <a:latin typeface="Aramis 4"/>
                <a:ea typeface="Aramis 4"/>
                <a:cs typeface="Aramis 4"/>
                <a:sym typeface="Aramis 4"/>
              </a:rPr>
              <a:t>©</a:t>
            </a:r>
            <a:r>
              <a:rPr lang="en-US" sz="1800" dirty="0" smtClean="0">
                <a:solidFill>
                  <a:srgbClr val="003565"/>
                </a:solidFill>
                <a:latin typeface="Aramis 4"/>
                <a:ea typeface="Aramis 4"/>
                <a:cs typeface="Aramis 4"/>
                <a:sym typeface="Aramis 4"/>
              </a:rPr>
              <a:t>2025, </a:t>
            </a:r>
            <a:r>
              <a:rPr lang="en-US" sz="1800" dirty="0">
                <a:solidFill>
                  <a:srgbClr val="003565"/>
                </a:solidFill>
                <a:latin typeface="Aramis 4"/>
                <a:ea typeface="Aramis 4"/>
                <a:cs typeface="Aramis 4"/>
                <a:sym typeface="Aramis 4"/>
              </a:rPr>
              <a:t>For All Seasons, Inc.</a:t>
            </a:r>
          </a:p>
        </p:txBody>
      </p:sp>
    </p:spTree>
    <p:extLst>
      <p:ext uri="{BB962C8B-B14F-4D97-AF65-F5344CB8AC3E}">
        <p14:creationId xmlns:p14="http://schemas.microsoft.com/office/powerpoint/2010/main" val="1638877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813</Words>
  <Application>Microsoft Office PowerPoint</Application>
  <PresentationFormat>Custom</PresentationFormat>
  <Paragraphs>147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Aramis 3</vt:lpstr>
      <vt:lpstr>Arial</vt:lpstr>
      <vt:lpstr>Aramis 1</vt:lpstr>
      <vt:lpstr>Agenda 1</vt:lpstr>
      <vt:lpstr>Aramis 4</vt:lpstr>
      <vt:lpstr>Calibri</vt:lpstr>
      <vt:lpstr>Aramis 2</vt:lpstr>
      <vt:lpstr>Agenda</vt:lpstr>
      <vt:lpstr>Office Theme</vt:lpstr>
      <vt:lpstr>PowerPoint Presentation</vt:lpstr>
      <vt:lpstr>PowerPoint Presentation</vt:lpstr>
      <vt:lpstr>PowerPoint Presentation</vt:lpstr>
      <vt:lpstr>Repetitive and consistent: not perfect interactive between caregiver and infant  Internal working model: I am safe My caregivers are safe My world is safe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a Supportive Culture for Workplace Wellness</dc:title>
  <dc:creator>Lesa Mulcahy</dc:creator>
  <cp:lastModifiedBy>Lauren Weber</cp:lastModifiedBy>
  <cp:revision>15</cp:revision>
  <dcterms:created xsi:type="dcterms:W3CDTF">2006-08-16T00:00:00Z</dcterms:created>
  <dcterms:modified xsi:type="dcterms:W3CDTF">2025-01-14T06:42:14Z</dcterms:modified>
  <dc:identifier>DAGYZsoJCGo</dc:identifier>
</cp:coreProperties>
</file>