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modernComment_102_1F64456F.xml" ContentType="application/vnd.ms-powerpoint.comments+xml"/>
  <Override PartName="/ppt/notesSlides/notesSlide6.xml" ContentType="application/vnd.openxmlformats-officedocument.presentationml.notesSlide+xml"/>
  <Override PartName="/ppt/comments/modernComment_160_646460E3.xml" ContentType="application/vnd.ms-powerpoint.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48" r:id="rId5"/>
    <p:sldMasterId id="2147483743" r:id="rId6"/>
  </p:sldMasterIdLst>
  <p:notesMasterIdLst>
    <p:notesMasterId r:id="rId35"/>
  </p:notesMasterIdLst>
  <p:sldIdLst>
    <p:sldId id="256" r:id="rId7"/>
    <p:sldId id="354" r:id="rId8"/>
    <p:sldId id="338" r:id="rId9"/>
    <p:sldId id="350" r:id="rId10"/>
    <p:sldId id="351" r:id="rId11"/>
    <p:sldId id="334" r:id="rId12"/>
    <p:sldId id="258" r:id="rId13"/>
    <p:sldId id="352" r:id="rId14"/>
    <p:sldId id="353" r:id="rId15"/>
    <p:sldId id="335" r:id="rId16"/>
    <p:sldId id="262" r:id="rId17"/>
    <p:sldId id="263" r:id="rId18"/>
    <p:sldId id="299" r:id="rId19"/>
    <p:sldId id="336" r:id="rId20"/>
    <p:sldId id="337" r:id="rId21"/>
    <p:sldId id="323" r:id="rId22"/>
    <p:sldId id="300" r:id="rId23"/>
    <p:sldId id="265" r:id="rId24"/>
    <p:sldId id="341" r:id="rId25"/>
    <p:sldId id="339" r:id="rId26"/>
    <p:sldId id="342" r:id="rId27"/>
    <p:sldId id="343" r:id="rId28"/>
    <p:sldId id="346" r:id="rId29"/>
    <p:sldId id="344" r:id="rId30"/>
    <p:sldId id="345" r:id="rId31"/>
    <p:sldId id="267" r:id="rId32"/>
    <p:sldId id="349" r:id="rId33"/>
    <p:sldId id="340"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F4FDD27-9347-13D2-CD51-6D6CC6F029D0}" name="Morgan Reid" initials="MR" userId="S::mreid@every-mind.org::cb34205f-a809-4409-a021-134b2ff99365" providerId="AD"/>
  <p188:author id="{0F7073DF-09A9-E9B0-20EB-09F61B7ACE83}" name="Emma Kirschner" initials="EK" userId="S::ekirschner@every-mind.org::087c002f-f91a-42ec-b301-d149a5ba471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Riya Nanda" initials="RN" lastIdx="5" clrIdx="0">
    <p:extLst>
      <p:ext uri="{19B8F6BF-5375-455C-9EA6-DF929625EA0E}">
        <p15:presenceInfo xmlns:p15="http://schemas.microsoft.com/office/powerpoint/2012/main" userId="S::rnanda@every-mind.org::6807c136-292e-41c6-afed-0ea2a71b305d" providerId="AD"/>
      </p:ext>
    </p:extLst>
  </p:cmAuthor>
  <p:cmAuthor id="2" name="Kirsten Robinette" initials="KR" lastIdx="4" clrIdx="1">
    <p:extLst>
      <p:ext uri="{19B8F6BF-5375-455C-9EA6-DF929625EA0E}">
        <p15:presenceInfo xmlns:p15="http://schemas.microsoft.com/office/powerpoint/2012/main" userId="S::krobinette@every-mind.org::26f6e51b-c350-4218-943c-6382fa307c4e" providerId="AD"/>
      </p:ext>
    </p:extLst>
  </p:cmAuthor>
  <p:cmAuthor id="3" name="Riya Nanda" initials="RN [2]" lastIdx="2" clrIdx="2">
    <p:extLst>
      <p:ext uri="{19B8F6BF-5375-455C-9EA6-DF929625EA0E}">
        <p15:presenceInfo xmlns:p15="http://schemas.microsoft.com/office/powerpoint/2012/main" userId="Riya Nand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DC240"/>
    <a:srgbClr val="28B9B9"/>
    <a:srgbClr val="006DC0"/>
    <a:srgbClr val="005FA8"/>
    <a:srgbClr val="00A403"/>
    <a:srgbClr val="00A56A"/>
    <a:srgbClr val="0092A8"/>
    <a:srgbClr val="00A570"/>
    <a:srgbClr val="0094A8"/>
    <a:srgbClr val="00DE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19218F-40EF-6C3D-CB79-6085BA5EAA47}" v="150" dt="2024-07-17T15:07:36.760"/>
    <p1510:client id="{FBDC81AD-E3B6-482C-C7F2-B155158E0935}" v="2" dt="2024-07-16T14:54:58.97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6" d="100"/>
          <a:sy n="106" d="100"/>
        </p:scale>
        <p:origin x="75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heme" Target="theme/theme1.xml"/><Relationship Id="rId21" Type="http://schemas.openxmlformats.org/officeDocument/2006/relationships/slide" Target="slides/slide15.xml"/><Relationship Id="rId34" Type="http://schemas.openxmlformats.org/officeDocument/2006/relationships/slide" Target="slides/slide28.xml"/><Relationship Id="rId42" Type="http://schemas.microsoft.com/office/2018/10/relationships/authors" Target="author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commentAuthors" Target="commentAuthor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notesMaster" Target="notesMasters/notesMaster1.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viewProps" Target="viewProps.xml"/></Relationships>
</file>

<file path=ppt/comments/modernComment_102_1F64456F.xml><?xml version="1.0" encoding="utf-8"?>
<p188:cmLst xmlns:a="http://schemas.openxmlformats.org/drawingml/2006/main" xmlns:r="http://schemas.openxmlformats.org/officeDocument/2006/relationships" xmlns:p188="http://schemas.microsoft.com/office/powerpoint/2018/8/main">
  <p188:cm id="{D5A8B9F7-EA7D-496B-BC4E-E6C4555837DB}" authorId="{8F4FDD27-9347-13D2-CD51-6D6CC6F029D0}" created="2024-07-03T19:49:34.863">
    <pc:sldMkLst xmlns:pc="http://schemas.microsoft.com/office/powerpoint/2013/main/command">
      <pc:docMk/>
      <pc:sldMk cId="526665071" sldId="258"/>
    </pc:sldMkLst>
    <p188:txBody>
      <a:bodyPr/>
      <a:lstStyle/>
      <a:p>
        <a:r>
          <a:rPr lang="en-US"/>
          <a:t>Slide 5 – Updated Data on Mental Health Conditions in Teens Mental Health Conditions in Teens (2022 Data)
Anxiety Disorders
According to the National Institute of Mental Health (NIMH), anxiety disorders are among the most common mental health conditions in adolescents. In 2022, approximately 32% of adolescents aged 13-18 experienced an anxiety disorder at some point.
Behavioral Disorders
The Centers for Disease Control and Prevention (CDC) reported that in 2022, 9.8% of adolescents had been diagnosed with ADHD (Attention-Deficit/Hyperactivity Disorder), which is a significant behavioral disorder.
Mood Disorders
Mood disorders, including major depressive disorder and bipolar disorder, affect many teens. The 2022 data from the National Alliance on Mental Illness (NAMI) indicated that about 14.3% of adolescents experienced a mood disorder.
Substance Use Disorders
o  Substance Use Disorders: About 6.34% of youth reported having a substance use disorder in the past year, which is a decrease from earlier estimates of 11.4%​ (https://www.mhanational.org/issues/2023/mental-health-america-youth-data)​​ (https://www.mhanational.org/issues/state-mental-health-america)​.
Self-Harm
The CDC's 2022 Youth Risk Behavior Surveillance System (YRBSS) found that about 17% of high school students reported having seriously considered attempting suicide in the past year, with self-harm behaviors often linked to these considerations.
Sources for Mental Health Conditions
National Institute of Mental Health (NIMH): https://www.nimh.nih.gov/health/statistics/mental-illness
Centers for Disease Control and Prevention (CDC): https://www.cdc.gov/mentalhealth/index.htm
National Alliance on Mental Illness (NAMI): NAMI Statistics
Substance Abuse and Mental Health Services Administration (SAMHSA): SAMHSA Data
CDC Youth Risk Behavior Surveillance System (YRBSS): https://www.cdc.gov/healthyyouth/data/yrbs/index.htm</a:t>
        </a:r>
      </a:p>
    </p188:txBody>
  </p188:cm>
</p188:cmLst>
</file>

<file path=ppt/comments/modernComment_160_646460E3.xml><?xml version="1.0" encoding="utf-8"?>
<p188:cmLst xmlns:a="http://schemas.openxmlformats.org/drawingml/2006/main" xmlns:r="http://schemas.openxmlformats.org/officeDocument/2006/relationships" xmlns:p188="http://schemas.microsoft.com/office/powerpoint/2018/8/main">
  <p188:cm id="{DAA6E2E3-01C7-4539-AA89-99C7ED74859C}" authorId="{0F7073DF-09A9-E9B0-20EB-09F61B7ACE83}" created="2024-06-24T20:29:27.784">
    <pc:sldMkLst xmlns:pc="http://schemas.microsoft.com/office/powerpoint/2013/main/command">
      <pc:docMk/>
      <pc:sldMk cId="1684300003" sldId="352"/>
    </pc:sldMkLst>
    <p188:txBody>
      <a:bodyPr/>
      <a:lstStyle/>
      <a:p>
        <a:r>
          <a:rPr lang="en-US"/>
          <a:t>[@Morgan Reid] will you please check if the 2022 data is out officially? if not, this slide is ok!</a:t>
        </a:r>
      </a:p>
    </p188:txBody>
  </p188:cm>
  <p188:cm id="{90D0CCE4-E3E8-4A3D-A9DC-D4FFF821EEC4}" authorId="{8F4FDD27-9347-13D2-CD51-6D6CC6F029D0}" created="2024-07-03T19:53:14.652">
    <pc:sldMkLst xmlns:pc="http://schemas.microsoft.com/office/powerpoint/2013/main/command">
      <pc:docMk/>
      <pc:sldMk cId="1684300003" sldId="352"/>
    </pc:sldMkLst>
    <p188:txBody>
      <a:bodyPr/>
      <a:lstStyle/>
      <a:p>
        <a:r>
          <a:rPr lang="en-US"/>
          <a:t>Slide 6 – Suicide by the Numbers (2022 Data)
Suicide Rates Among Adolescents
In 2022, suicide remained a leading cause of death among teenagers. According to the CDC, the suicide rate for adolescents aged 15-19 was approximately 10.5 per 100,000 individuals.
For younger teens aged 10-14, the rate was about 2.5 per 100,000.
Sources for Suicide Data
Centers for Disease Control and Prevention (CDC): https://www.cdc.gov/nchs/fastats/suicide.htm
National Institute of Mental Health (NIMH): https://www.nimh.nih.gov/health/statistics/suicide
Self-Harm Data
Self-Harm in Adolescents (2022 Data)
The CDC’s 2022 YRBSS reports that self-harm behaviors, including cutting, burning, and other forms of self-injury, are prevalent among high school students, with about 22% of teens reporting at least one instance of self-harm in the past year.
Sources for Self-Harm Data
Centers for Disease Control and Prevention (CDC): https://www.cdc.gov/violenceprevention/suicide/youth_suicide.html
American Psychological Association (APA): https://www.apa.org/monitor/2022/03/statistics-self-harm
Confirming Data:
"In 2021, suicide was responsible for 48,000 deaths"
According to the CDC, the number of deaths by suicide in the United States in 2021 was approximately 48,183【CDC, 2022】.
"That is 1 suicide death every 11 minutes"
With 525,600 minutes in a year, dividing this by 48,183 results in approximately one suicide every 10.9 minutes【CDC, 2022】.
"Suicide is the 2nd leading cause of death for people ages 10-24"
The CDC lists suicide as the second leading cause of death for individuals aged 10-14 and 15-24 in 2021【CDC, 2022】.
"LGBTQ+ youth are more than 4x as likely to attempt suicide as their peers"
Various studies and reports, including those from The Trevor Project, indicate that LGBTQ+ youth are more than four times as likely to attempt suicide compared to their heterosexual and cisgender peers【The Trevor Project, 2022】.
"54% of Americans have been affected by suicide in some way"
According to a 2022 report from the American Foundation for Suicide Prevention (AFSP), about 54% of Americans report having been affected by suicide in some way【AFSP, 2022】.
Sources
CDC, 2022: Centers for Disease Control and Prevention. "Suicide Mortality in the United States, 2021." Available at: https://www.cdc.gov/nchs/products/databriefs/db398.htm.
The Trevor Project, 2022: The Trevor Project. "National Survey on LGBTQ Youth Mental Health 2022." Available at: The Trevor Project Website.
AFSP, 2022: American Foundation for Suicide Prevention. "Suicide Statistics." Available at: AFSP Website.</a:t>
        </a:r>
      </a:p>
    </p188:txBody>
  </p188:cm>
</p188:cmLst>
</file>

<file path=ppt/diagrams/_rels/data1.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40498DB-E2F3-4422-8CA0-460A2CA5A11A}"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US"/>
        </a:p>
      </dgm:t>
    </dgm:pt>
    <dgm:pt modelId="{34826032-4F90-4BCF-BD2B-696ADDE5851A}">
      <dgm:prSet/>
      <dgm:spPr/>
      <dgm:t>
        <a:bodyPr/>
        <a:lstStyle/>
        <a:p>
          <a:pPr rtl="0"/>
          <a:r>
            <a:rPr lang="en-US" b="1">
              <a:latin typeface="Franklin Gothic Book"/>
            </a:rPr>
            <a:t>65</a:t>
          </a:r>
          <a:r>
            <a:rPr lang="en-US" b="1"/>
            <a:t>+ years </a:t>
          </a:r>
          <a:r>
            <a:rPr lang="en-US"/>
            <a:t>serving Montgomery County</a:t>
          </a:r>
        </a:p>
      </dgm:t>
    </dgm:pt>
    <dgm:pt modelId="{A4C50D8D-E667-4D63-8ED7-960DBDC0A174}" type="parTrans" cxnId="{9F307C26-127D-4B2D-A4B7-D81C3D21B31A}">
      <dgm:prSet/>
      <dgm:spPr/>
      <dgm:t>
        <a:bodyPr/>
        <a:lstStyle/>
        <a:p>
          <a:endParaRPr lang="en-US"/>
        </a:p>
      </dgm:t>
    </dgm:pt>
    <dgm:pt modelId="{8AEC93CE-5E06-439B-BFE7-4D91CE820920}" type="sibTrans" cxnId="{9F307C26-127D-4B2D-A4B7-D81C3D21B31A}">
      <dgm:prSet/>
      <dgm:spPr/>
      <dgm:t>
        <a:bodyPr/>
        <a:lstStyle/>
        <a:p>
          <a:endParaRPr lang="en-US"/>
        </a:p>
      </dgm:t>
    </dgm:pt>
    <dgm:pt modelId="{3432339F-E619-41FC-A41D-967E89D6DCDB}">
      <dgm:prSet/>
      <dgm:spPr/>
      <dgm:t>
        <a:bodyPr/>
        <a:lstStyle/>
        <a:p>
          <a:pPr rtl="0"/>
          <a:r>
            <a:rPr lang="en-US" b="1"/>
            <a:t>Largest provider </a:t>
          </a:r>
          <a:r>
            <a:rPr lang="en-US"/>
            <a:t>of school-based mental health services in Montgomery County</a:t>
          </a:r>
        </a:p>
      </dgm:t>
    </dgm:pt>
    <dgm:pt modelId="{558AD74F-D58D-4017-980D-FCC490CCA863}" type="parTrans" cxnId="{6393B137-D4DE-4F67-9FC4-B3577470846C}">
      <dgm:prSet/>
      <dgm:spPr/>
      <dgm:t>
        <a:bodyPr/>
        <a:lstStyle/>
        <a:p>
          <a:endParaRPr lang="en-US"/>
        </a:p>
      </dgm:t>
    </dgm:pt>
    <dgm:pt modelId="{99BB01DB-B824-45C5-8BDC-2F4F5EF5BC57}" type="sibTrans" cxnId="{6393B137-D4DE-4F67-9FC4-B3577470846C}">
      <dgm:prSet/>
      <dgm:spPr/>
      <dgm:t>
        <a:bodyPr/>
        <a:lstStyle/>
        <a:p>
          <a:endParaRPr lang="en-US"/>
        </a:p>
      </dgm:t>
    </dgm:pt>
    <dgm:pt modelId="{AC867C4D-8B3A-4D4C-B769-C0C2F4FB0FD0}">
      <dgm:prSet/>
      <dgm:spPr/>
      <dgm:t>
        <a:bodyPr/>
        <a:lstStyle/>
        <a:p>
          <a:pPr rtl="0"/>
          <a:r>
            <a:rPr lang="en-US"/>
            <a:t>Programs and services for the </a:t>
          </a:r>
          <a:r>
            <a:rPr lang="en-US" b="1"/>
            <a:t>entire lifespan </a:t>
          </a:r>
          <a:r>
            <a:rPr lang="en-US"/>
            <a:t>– from young children to older adults</a:t>
          </a:r>
        </a:p>
      </dgm:t>
    </dgm:pt>
    <dgm:pt modelId="{BE6462F0-08E1-4D81-809D-5B13A2203347}" type="parTrans" cxnId="{84A261A9-8C6A-4681-9415-54FA14FBC35B}">
      <dgm:prSet/>
      <dgm:spPr/>
      <dgm:t>
        <a:bodyPr/>
        <a:lstStyle/>
        <a:p>
          <a:endParaRPr lang="en-US"/>
        </a:p>
      </dgm:t>
    </dgm:pt>
    <dgm:pt modelId="{85969420-978D-4978-9496-268507BD4E81}" type="sibTrans" cxnId="{84A261A9-8C6A-4681-9415-54FA14FBC35B}">
      <dgm:prSet/>
      <dgm:spPr/>
      <dgm:t>
        <a:bodyPr/>
        <a:lstStyle/>
        <a:p>
          <a:endParaRPr lang="en-US"/>
        </a:p>
      </dgm:t>
    </dgm:pt>
    <dgm:pt modelId="{8B4981D5-4BE2-46DD-82FE-289B8FE8AE6C}">
      <dgm:prSet/>
      <dgm:spPr/>
      <dgm:t>
        <a:bodyPr/>
        <a:lstStyle/>
        <a:p>
          <a:pPr rtl="0"/>
          <a:r>
            <a:rPr lang="en-US" b="1"/>
            <a:t>Community education </a:t>
          </a:r>
          <a:r>
            <a:rPr lang="en-US"/>
            <a:t>on mental health and wellness topics including Mental Health First Aid</a:t>
          </a:r>
          <a:r>
            <a:rPr lang="en-US">
              <a:latin typeface="Franklin Gothic Book"/>
            </a:rPr>
            <a:t> </a:t>
          </a:r>
          <a:endParaRPr lang="en-US"/>
        </a:p>
      </dgm:t>
    </dgm:pt>
    <dgm:pt modelId="{9CC4F5F4-DC5F-447E-B3EF-5BE7F75BC1A6}" type="parTrans" cxnId="{316BDEBB-BBBE-4662-9A9A-757554E3D6D3}">
      <dgm:prSet/>
      <dgm:spPr/>
      <dgm:t>
        <a:bodyPr/>
        <a:lstStyle/>
        <a:p>
          <a:endParaRPr lang="en-US"/>
        </a:p>
      </dgm:t>
    </dgm:pt>
    <dgm:pt modelId="{A36FF6EF-26FF-4269-BF62-3596147F66AB}" type="sibTrans" cxnId="{316BDEBB-BBBE-4662-9A9A-757554E3D6D3}">
      <dgm:prSet/>
      <dgm:spPr/>
      <dgm:t>
        <a:bodyPr/>
        <a:lstStyle/>
        <a:p>
          <a:endParaRPr lang="en-US"/>
        </a:p>
      </dgm:t>
    </dgm:pt>
    <dgm:pt modelId="{46AF142B-1967-4024-BC82-65A038E28DDB}">
      <dgm:prSet/>
      <dgm:spPr/>
      <dgm:t>
        <a:bodyPr/>
        <a:lstStyle/>
        <a:p>
          <a:pPr rtl="0"/>
          <a:r>
            <a:rPr lang="en-US" b="1"/>
            <a:t>Expanding our reach </a:t>
          </a:r>
          <a:r>
            <a:rPr lang="en-US"/>
            <a:t>across the National Capital Region</a:t>
          </a:r>
        </a:p>
      </dgm:t>
    </dgm:pt>
    <dgm:pt modelId="{AD214818-AB4B-48D6-9B3D-1184AB911448}" type="parTrans" cxnId="{E1779113-1EFE-4B64-89A2-F6EB0B27D39A}">
      <dgm:prSet/>
      <dgm:spPr/>
      <dgm:t>
        <a:bodyPr/>
        <a:lstStyle/>
        <a:p>
          <a:endParaRPr lang="en-US"/>
        </a:p>
      </dgm:t>
    </dgm:pt>
    <dgm:pt modelId="{B41DDD28-C595-4509-8348-8762BE450AA6}" type="sibTrans" cxnId="{E1779113-1EFE-4B64-89A2-F6EB0B27D39A}">
      <dgm:prSet/>
      <dgm:spPr/>
      <dgm:t>
        <a:bodyPr/>
        <a:lstStyle/>
        <a:p>
          <a:endParaRPr lang="en-US"/>
        </a:p>
      </dgm:t>
    </dgm:pt>
    <dgm:pt modelId="{BE804DC4-16C3-4F38-B144-F2C2C4C21F7A}" type="pres">
      <dgm:prSet presAssocID="{840498DB-E2F3-4422-8CA0-460A2CA5A11A}" presName="linear" presStyleCnt="0">
        <dgm:presLayoutVars>
          <dgm:dir/>
          <dgm:resizeHandles val="exact"/>
        </dgm:presLayoutVars>
      </dgm:prSet>
      <dgm:spPr/>
    </dgm:pt>
    <dgm:pt modelId="{2A032068-A219-4086-96FB-5D9263A534A3}" type="pres">
      <dgm:prSet presAssocID="{34826032-4F90-4BCF-BD2B-696ADDE5851A}" presName="comp" presStyleCnt="0"/>
      <dgm:spPr/>
    </dgm:pt>
    <dgm:pt modelId="{81DB1719-B0B6-4A9E-BBB2-960CB1A2CC2B}" type="pres">
      <dgm:prSet presAssocID="{34826032-4F90-4BCF-BD2B-696ADDE5851A}" presName="box" presStyleLbl="node1" presStyleIdx="0" presStyleCnt="5"/>
      <dgm:spPr/>
    </dgm:pt>
    <dgm:pt modelId="{67913328-2BC8-4683-85F2-4D2FE1167630}" type="pres">
      <dgm:prSet presAssocID="{34826032-4F90-4BCF-BD2B-696ADDE5851A}" presName="img" presStyleLbl="fgImgPlace1" presStyleIdx="0" presStyleCnt="5" custScaleX="58343"/>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3000" b="-3000"/>
          </a:stretch>
        </a:blipFill>
      </dgm:spPr>
      <dgm:extLst>
        <a:ext uri="{E40237B7-FDA0-4F09-8148-C483321AD2D9}">
          <dgm14:cNvPr xmlns:dgm14="http://schemas.microsoft.com/office/drawing/2010/diagram" id="0" name="" descr="Badge Tick with solid fill"/>
        </a:ext>
      </dgm:extLst>
    </dgm:pt>
    <dgm:pt modelId="{299B4869-92FF-4FA4-A682-A6323F4A7CCA}" type="pres">
      <dgm:prSet presAssocID="{34826032-4F90-4BCF-BD2B-696ADDE5851A}" presName="text" presStyleLbl="node1" presStyleIdx="0" presStyleCnt="5">
        <dgm:presLayoutVars>
          <dgm:bulletEnabled val="1"/>
        </dgm:presLayoutVars>
      </dgm:prSet>
      <dgm:spPr/>
    </dgm:pt>
    <dgm:pt modelId="{D343F2AF-23F1-49D2-9532-3AC3106BD309}" type="pres">
      <dgm:prSet presAssocID="{8AEC93CE-5E06-439B-BFE7-4D91CE820920}" presName="spacer" presStyleCnt="0"/>
      <dgm:spPr/>
    </dgm:pt>
    <dgm:pt modelId="{FDB6D3D4-37D5-403C-9B9D-91F136B0A14A}" type="pres">
      <dgm:prSet presAssocID="{3432339F-E619-41FC-A41D-967E89D6DCDB}" presName="comp" presStyleCnt="0"/>
      <dgm:spPr/>
    </dgm:pt>
    <dgm:pt modelId="{E3A06BA8-B699-4442-8FD6-71AA93806C4B}" type="pres">
      <dgm:prSet presAssocID="{3432339F-E619-41FC-A41D-967E89D6DCDB}" presName="box" presStyleLbl="node1" presStyleIdx="1" presStyleCnt="5"/>
      <dgm:spPr/>
    </dgm:pt>
    <dgm:pt modelId="{703A561F-EB08-4904-955F-6606F9635DC0}" type="pres">
      <dgm:prSet presAssocID="{3432339F-E619-41FC-A41D-967E89D6DCDB}" presName="img" presStyleLbl="fgImgPlace1" presStyleIdx="1" presStyleCnt="5" custScaleX="58343"/>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3000" b="-3000"/>
          </a:stretch>
        </a:blipFill>
      </dgm:spPr>
      <dgm:extLst>
        <a:ext uri="{E40237B7-FDA0-4F09-8148-C483321AD2D9}">
          <dgm14:cNvPr xmlns:dgm14="http://schemas.microsoft.com/office/drawing/2010/diagram" id="0" name="" descr="Schoolhouse with solid fill"/>
        </a:ext>
      </dgm:extLst>
    </dgm:pt>
    <dgm:pt modelId="{DD643A03-5C61-4D88-A7B2-AEA3977E3254}" type="pres">
      <dgm:prSet presAssocID="{3432339F-E619-41FC-A41D-967E89D6DCDB}" presName="text" presStyleLbl="node1" presStyleIdx="1" presStyleCnt="5">
        <dgm:presLayoutVars>
          <dgm:bulletEnabled val="1"/>
        </dgm:presLayoutVars>
      </dgm:prSet>
      <dgm:spPr/>
    </dgm:pt>
    <dgm:pt modelId="{3A0FD4DF-AE50-40A9-9DE0-B79A094B5EAF}" type="pres">
      <dgm:prSet presAssocID="{99BB01DB-B824-45C5-8BDC-2F4F5EF5BC57}" presName="spacer" presStyleCnt="0"/>
      <dgm:spPr/>
    </dgm:pt>
    <dgm:pt modelId="{0976898F-47C8-4EA5-82F7-C80DE15CF453}" type="pres">
      <dgm:prSet presAssocID="{AC867C4D-8B3A-4D4C-B769-C0C2F4FB0FD0}" presName="comp" presStyleCnt="0"/>
      <dgm:spPr/>
    </dgm:pt>
    <dgm:pt modelId="{7433E804-F6F2-4B76-8606-EF533AAE5562}" type="pres">
      <dgm:prSet presAssocID="{AC867C4D-8B3A-4D4C-B769-C0C2F4FB0FD0}" presName="box" presStyleLbl="node1" presStyleIdx="2" presStyleCnt="5"/>
      <dgm:spPr/>
    </dgm:pt>
    <dgm:pt modelId="{983847F2-E897-40BE-AB79-0728F66FF020}" type="pres">
      <dgm:prSet presAssocID="{AC867C4D-8B3A-4D4C-B769-C0C2F4FB0FD0}" presName="img" presStyleLbl="fgImgPlace1" presStyleIdx="2" presStyleCnt="5" custScaleX="58343"/>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3000" b="-3000"/>
          </a:stretch>
        </a:blipFill>
      </dgm:spPr>
      <dgm:extLst>
        <a:ext uri="{E40237B7-FDA0-4F09-8148-C483321AD2D9}">
          <dgm14:cNvPr xmlns:dgm14="http://schemas.microsoft.com/office/drawing/2010/diagram" id="0" name="" descr="Family with two children with solid fill"/>
        </a:ext>
      </dgm:extLst>
    </dgm:pt>
    <dgm:pt modelId="{E19CAD96-A709-442F-A397-6DF8938B9FF3}" type="pres">
      <dgm:prSet presAssocID="{AC867C4D-8B3A-4D4C-B769-C0C2F4FB0FD0}" presName="text" presStyleLbl="node1" presStyleIdx="2" presStyleCnt="5">
        <dgm:presLayoutVars>
          <dgm:bulletEnabled val="1"/>
        </dgm:presLayoutVars>
      </dgm:prSet>
      <dgm:spPr/>
    </dgm:pt>
    <dgm:pt modelId="{922DE17A-0F02-42A7-8055-5D01EAB12EA4}" type="pres">
      <dgm:prSet presAssocID="{85969420-978D-4978-9496-268507BD4E81}" presName="spacer" presStyleCnt="0"/>
      <dgm:spPr/>
    </dgm:pt>
    <dgm:pt modelId="{7B6800C4-FF4E-42E0-A122-C6083A568235}" type="pres">
      <dgm:prSet presAssocID="{8B4981D5-4BE2-46DD-82FE-289B8FE8AE6C}" presName="comp" presStyleCnt="0"/>
      <dgm:spPr/>
    </dgm:pt>
    <dgm:pt modelId="{82056768-AA81-44B9-A11C-51DB480AEC38}" type="pres">
      <dgm:prSet presAssocID="{8B4981D5-4BE2-46DD-82FE-289B8FE8AE6C}" presName="box" presStyleLbl="node1" presStyleIdx="3" presStyleCnt="5"/>
      <dgm:spPr/>
    </dgm:pt>
    <dgm:pt modelId="{8E2B8E72-031F-4DB0-B036-380CEBFE48E9}" type="pres">
      <dgm:prSet presAssocID="{8B4981D5-4BE2-46DD-82FE-289B8FE8AE6C}" presName="img" presStyleLbl="fgImgPlace1" presStyleIdx="3" presStyleCnt="5" custScaleX="58343"/>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t="-3000" b="-3000"/>
          </a:stretch>
        </a:blipFill>
      </dgm:spPr>
      <dgm:extLst>
        <a:ext uri="{E40237B7-FDA0-4F09-8148-C483321AD2D9}">
          <dgm14:cNvPr xmlns:dgm14="http://schemas.microsoft.com/office/drawing/2010/diagram" id="0" name="" descr="Teacher with solid fill"/>
        </a:ext>
      </dgm:extLst>
    </dgm:pt>
    <dgm:pt modelId="{30521DAD-EB47-4C88-88EC-0E04C4302348}" type="pres">
      <dgm:prSet presAssocID="{8B4981D5-4BE2-46DD-82FE-289B8FE8AE6C}" presName="text" presStyleLbl="node1" presStyleIdx="3" presStyleCnt="5">
        <dgm:presLayoutVars>
          <dgm:bulletEnabled val="1"/>
        </dgm:presLayoutVars>
      </dgm:prSet>
      <dgm:spPr/>
    </dgm:pt>
    <dgm:pt modelId="{21721802-D1DC-40B5-ACB1-D5EAC75058B8}" type="pres">
      <dgm:prSet presAssocID="{A36FF6EF-26FF-4269-BF62-3596147F66AB}" presName="spacer" presStyleCnt="0"/>
      <dgm:spPr/>
    </dgm:pt>
    <dgm:pt modelId="{64622A8F-85A2-4D2C-9884-B40E556136AE}" type="pres">
      <dgm:prSet presAssocID="{46AF142B-1967-4024-BC82-65A038E28DDB}" presName="comp" presStyleCnt="0"/>
      <dgm:spPr/>
    </dgm:pt>
    <dgm:pt modelId="{0EF3BE7D-AA4B-45E0-B351-677D5EC6B058}" type="pres">
      <dgm:prSet presAssocID="{46AF142B-1967-4024-BC82-65A038E28DDB}" presName="box" presStyleLbl="node1" presStyleIdx="4" presStyleCnt="5"/>
      <dgm:spPr/>
    </dgm:pt>
    <dgm:pt modelId="{5746B1E7-78FD-4261-A5C7-9BD1E3C68493}" type="pres">
      <dgm:prSet presAssocID="{46AF142B-1967-4024-BC82-65A038E28DDB}" presName="img" presStyleLbl="fgImgPlace1" presStyleIdx="4" presStyleCnt="5" custScaleX="58343"/>
      <dgm:spPr>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t="-3000" b="-3000"/>
          </a:stretch>
        </a:blipFill>
      </dgm:spPr>
      <dgm:extLst>
        <a:ext uri="{E40237B7-FDA0-4F09-8148-C483321AD2D9}">
          <dgm14:cNvPr xmlns:dgm14="http://schemas.microsoft.com/office/drawing/2010/diagram" id="0" name="" descr="Map with pin with solid fill"/>
        </a:ext>
      </dgm:extLst>
    </dgm:pt>
    <dgm:pt modelId="{0FE52E4F-AF35-4D94-BFCE-0E936D7AE013}" type="pres">
      <dgm:prSet presAssocID="{46AF142B-1967-4024-BC82-65A038E28DDB}" presName="text" presStyleLbl="node1" presStyleIdx="4" presStyleCnt="5">
        <dgm:presLayoutVars>
          <dgm:bulletEnabled val="1"/>
        </dgm:presLayoutVars>
      </dgm:prSet>
      <dgm:spPr/>
    </dgm:pt>
  </dgm:ptLst>
  <dgm:cxnLst>
    <dgm:cxn modelId="{D1501F0C-C91B-4856-8914-3A525ECCCA28}" type="presOf" srcId="{3432339F-E619-41FC-A41D-967E89D6DCDB}" destId="{DD643A03-5C61-4D88-A7B2-AEA3977E3254}" srcOrd="1" destOrd="0" presId="urn:microsoft.com/office/officeart/2005/8/layout/vList4"/>
    <dgm:cxn modelId="{E1779113-1EFE-4B64-89A2-F6EB0B27D39A}" srcId="{840498DB-E2F3-4422-8CA0-460A2CA5A11A}" destId="{46AF142B-1967-4024-BC82-65A038E28DDB}" srcOrd="4" destOrd="0" parTransId="{AD214818-AB4B-48D6-9B3D-1184AB911448}" sibTransId="{B41DDD28-C595-4509-8348-8762BE450AA6}"/>
    <dgm:cxn modelId="{20D5E21D-A19B-4AC7-95DB-96DB0A7E2C4B}" type="presOf" srcId="{AC867C4D-8B3A-4D4C-B769-C0C2F4FB0FD0}" destId="{E19CAD96-A709-442F-A397-6DF8938B9FF3}" srcOrd="1" destOrd="0" presId="urn:microsoft.com/office/officeart/2005/8/layout/vList4"/>
    <dgm:cxn modelId="{59A57223-1E74-48D9-A002-460CCD9C4500}" type="presOf" srcId="{34826032-4F90-4BCF-BD2B-696ADDE5851A}" destId="{299B4869-92FF-4FA4-A682-A6323F4A7CCA}" srcOrd="1" destOrd="0" presId="urn:microsoft.com/office/officeart/2005/8/layout/vList4"/>
    <dgm:cxn modelId="{9F307C26-127D-4B2D-A4B7-D81C3D21B31A}" srcId="{840498DB-E2F3-4422-8CA0-460A2CA5A11A}" destId="{34826032-4F90-4BCF-BD2B-696ADDE5851A}" srcOrd="0" destOrd="0" parTransId="{A4C50D8D-E667-4D63-8ED7-960DBDC0A174}" sibTransId="{8AEC93CE-5E06-439B-BFE7-4D91CE820920}"/>
    <dgm:cxn modelId="{BA0EDD2A-4C8D-439C-9CF9-D01A532D3F4D}" type="presOf" srcId="{840498DB-E2F3-4422-8CA0-460A2CA5A11A}" destId="{BE804DC4-16C3-4F38-B144-F2C2C4C21F7A}" srcOrd="0" destOrd="0" presId="urn:microsoft.com/office/officeart/2005/8/layout/vList4"/>
    <dgm:cxn modelId="{A76BB42C-9CE1-46C2-A872-85A2041345CA}" type="presOf" srcId="{46AF142B-1967-4024-BC82-65A038E28DDB}" destId="{0EF3BE7D-AA4B-45E0-B351-677D5EC6B058}" srcOrd="0" destOrd="0" presId="urn:microsoft.com/office/officeart/2005/8/layout/vList4"/>
    <dgm:cxn modelId="{6393B137-D4DE-4F67-9FC4-B3577470846C}" srcId="{840498DB-E2F3-4422-8CA0-460A2CA5A11A}" destId="{3432339F-E619-41FC-A41D-967E89D6DCDB}" srcOrd="1" destOrd="0" parTransId="{558AD74F-D58D-4017-980D-FCC490CCA863}" sibTransId="{99BB01DB-B824-45C5-8BDC-2F4F5EF5BC57}"/>
    <dgm:cxn modelId="{6EBC5946-1044-48D4-AE2A-5D65611E851D}" type="presOf" srcId="{8B4981D5-4BE2-46DD-82FE-289B8FE8AE6C}" destId="{30521DAD-EB47-4C88-88EC-0E04C4302348}" srcOrd="1" destOrd="0" presId="urn:microsoft.com/office/officeart/2005/8/layout/vList4"/>
    <dgm:cxn modelId="{833CC39A-81A3-42AE-868E-2E6683B3AF0F}" type="presOf" srcId="{46AF142B-1967-4024-BC82-65A038E28DDB}" destId="{0FE52E4F-AF35-4D94-BFCE-0E936D7AE013}" srcOrd="1" destOrd="0" presId="urn:microsoft.com/office/officeart/2005/8/layout/vList4"/>
    <dgm:cxn modelId="{84A261A9-8C6A-4681-9415-54FA14FBC35B}" srcId="{840498DB-E2F3-4422-8CA0-460A2CA5A11A}" destId="{AC867C4D-8B3A-4D4C-B769-C0C2F4FB0FD0}" srcOrd="2" destOrd="0" parTransId="{BE6462F0-08E1-4D81-809D-5B13A2203347}" sibTransId="{85969420-978D-4978-9496-268507BD4E81}"/>
    <dgm:cxn modelId="{790BF0A9-7D64-43B2-8919-3B64C9832B73}" type="presOf" srcId="{AC867C4D-8B3A-4D4C-B769-C0C2F4FB0FD0}" destId="{7433E804-F6F2-4B76-8606-EF533AAE5562}" srcOrd="0" destOrd="0" presId="urn:microsoft.com/office/officeart/2005/8/layout/vList4"/>
    <dgm:cxn modelId="{4D15EEB7-BCF6-4A2D-AE36-8BC5DAE0F18F}" type="presOf" srcId="{3432339F-E619-41FC-A41D-967E89D6DCDB}" destId="{E3A06BA8-B699-4442-8FD6-71AA93806C4B}" srcOrd="0" destOrd="0" presId="urn:microsoft.com/office/officeart/2005/8/layout/vList4"/>
    <dgm:cxn modelId="{316BDEBB-BBBE-4662-9A9A-757554E3D6D3}" srcId="{840498DB-E2F3-4422-8CA0-460A2CA5A11A}" destId="{8B4981D5-4BE2-46DD-82FE-289B8FE8AE6C}" srcOrd="3" destOrd="0" parTransId="{9CC4F5F4-DC5F-447E-B3EF-5BE7F75BC1A6}" sibTransId="{A36FF6EF-26FF-4269-BF62-3596147F66AB}"/>
    <dgm:cxn modelId="{D3F1D3D2-EB68-4501-A56B-0A084CC11CB9}" type="presOf" srcId="{8B4981D5-4BE2-46DD-82FE-289B8FE8AE6C}" destId="{82056768-AA81-44B9-A11C-51DB480AEC38}" srcOrd="0" destOrd="0" presId="urn:microsoft.com/office/officeart/2005/8/layout/vList4"/>
    <dgm:cxn modelId="{4AF517FC-79E9-4CC0-AB73-58ECC8AEF169}" type="presOf" srcId="{34826032-4F90-4BCF-BD2B-696ADDE5851A}" destId="{81DB1719-B0B6-4A9E-BBB2-960CB1A2CC2B}" srcOrd="0" destOrd="0" presId="urn:microsoft.com/office/officeart/2005/8/layout/vList4"/>
    <dgm:cxn modelId="{CF818773-16AA-4F9C-9D91-7BA2CAA85D5C}" type="presParOf" srcId="{BE804DC4-16C3-4F38-B144-F2C2C4C21F7A}" destId="{2A032068-A219-4086-96FB-5D9263A534A3}" srcOrd="0" destOrd="0" presId="urn:microsoft.com/office/officeart/2005/8/layout/vList4"/>
    <dgm:cxn modelId="{BDBFB286-6CDF-4DB3-9FE5-4FB9A99E2E1D}" type="presParOf" srcId="{2A032068-A219-4086-96FB-5D9263A534A3}" destId="{81DB1719-B0B6-4A9E-BBB2-960CB1A2CC2B}" srcOrd="0" destOrd="0" presId="urn:microsoft.com/office/officeart/2005/8/layout/vList4"/>
    <dgm:cxn modelId="{A87544A8-BABC-4D5B-A1D5-FFAD2E2B287C}" type="presParOf" srcId="{2A032068-A219-4086-96FB-5D9263A534A3}" destId="{67913328-2BC8-4683-85F2-4D2FE1167630}" srcOrd="1" destOrd="0" presId="urn:microsoft.com/office/officeart/2005/8/layout/vList4"/>
    <dgm:cxn modelId="{C6545723-D813-4A97-BFD6-A915F2AB4054}" type="presParOf" srcId="{2A032068-A219-4086-96FB-5D9263A534A3}" destId="{299B4869-92FF-4FA4-A682-A6323F4A7CCA}" srcOrd="2" destOrd="0" presId="urn:microsoft.com/office/officeart/2005/8/layout/vList4"/>
    <dgm:cxn modelId="{39949536-72DC-48AF-9865-29B6D43E8217}" type="presParOf" srcId="{BE804DC4-16C3-4F38-B144-F2C2C4C21F7A}" destId="{D343F2AF-23F1-49D2-9532-3AC3106BD309}" srcOrd="1" destOrd="0" presId="urn:microsoft.com/office/officeart/2005/8/layout/vList4"/>
    <dgm:cxn modelId="{53C0D1BA-2F37-49B0-BD43-9E9802CD8446}" type="presParOf" srcId="{BE804DC4-16C3-4F38-B144-F2C2C4C21F7A}" destId="{FDB6D3D4-37D5-403C-9B9D-91F136B0A14A}" srcOrd="2" destOrd="0" presId="urn:microsoft.com/office/officeart/2005/8/layout/vList4"/>
    <dgm:cxn modelId="{43EFBDA8-2752-4C3B-966D-EF6D4487DD89}" type="presParOf" srcId="{FDB6D3D4-37D5-403C-9B9D-91F136B0A14A}" destId="{E3A06BA8-B699-4442-8FD6-71AA93806C4B}" srcOrd="0" destOrd="0" presId="urn:microsoft.com/office/officeart/2005/8/layout/vList4"/>
    <dgm:cxn modelId="{0CEFBEC8-BD0B-4A9E-86B6-4F85E3E3EBF9}" type="presParOf" srcId="{FDB6D3D4-37D5-403C-9B9D-91F136B0A14A}" destId="{703A561F-EB08-4904-955F-6606F9635DC0}" srcOrd="1" destOrd="0" presId="urn:microsoft.com/office/officeart/2005/8/layout/vList4"/>
    <dgm:cxn modelId="{1018D845-AB5F-45A2-9A19-D3B82A40C3D1}" type="presParOf" srcId="{FDB6D3D4-37D5-403C-9B9D-91F136B0A14A}" destId="{DD643A03-5C61-4D88-A7B2-AEA3977E3254}" srcOrd="2" destOrd="0" presId="urn:microsoft.com/office/officeart/2005/8/layout/vList4"/>
    <dgm:cxn modelId="{0CBDB908-6D6F-40BF-B988-3F7CB452305D}" type="presParOf" srcId="{BE804DC4-16C3-4F38-B144-F2C2C4C21F7A}" destId="{3A0FD4DF-AE50-40A9-9DE0-B79A094B5EAF}" srcOrd="3" destOrd="0" presId="urn:microsoft.com/office/officeart/2005/8/layout/vList4"/>
    <dgm:cxn modelId="{443DC3D6-412C-4141-A70E-59A09AFB7332}" type="presParOf" srcId="{BE804DC4-16C3-4F38-B144-F2C2C4C21F7A}" destId="{0976898F-47C8-4EA5-82F7-C80DE15CF453}" srcOrd="4" destOrd="0" presId="urn:microsoft.com/office/officeart/2005/8/layout/vList4"/>
    <dgm:cxn modelId="{B92C9385-164E-4042-8F81-12805909F737}" type="presParOf" srcId="{0976898F-47C8-4EA5-82F7-C80DE15CF453}" destId="{7433E804-F6F2-4B76-8606-EF533AAE5562}" srcOrd="0" destOrd="0" presId="urn:microsoft.com/office/officeart/2005/8/layout/vList4"/>
    <dgm:cxn modelId="{CAE70D28-7F40-4C8A-9F15-41186254EAF8}" type="presParOf" srcId="{0976898F-47C8-4EA5-82F7-C80DE15CF453}" destId="{983847F2-E897-40BE-AB79-0728F66FF020}" srcOrd="1" destOrd="0" presId="urn:microsoft.com/office/officeart/2005/8/layout/vList4"/>
    <dgm:cxn modelId="{86F3CBBE-C890-4BA5-83E9-4094714BF80A}" type="presParOf" srcId="{0976898F-47C8-4EA5-82F7-C80DE15CF453}" destId="{E19CAD96-A709-442F-A397-6DF8938B9FF3}" srcOrd="2" destOrd="0" presId="urn:microsoft.com/office/officeart/2005/8/layout/vList4"/>
    <dgm:cxn modelId="{E4BC9371-3826-400F-9789-2F5692C6A2FA}" type="presParOf" srcId="{BE804DC4-16C3-4F38-B144-F2C2C4C21F7A}" destId="{922DE17A-0F02-42A7-8055-5D01EAB12EA4}" srcOrd="5" destOrd="0" presId="urn:microsoft.com/office/officeart/2005/8/layout/vList4"/>
    <dgm:cxn modelId="{A71A1A77-D6D6-4B6D-B676-798E92205A1D}" type="presParOf" srcId="{BE804DC4-16C3-4F38-B144-F2C2C4C21F7A}" destId="{7B6800C4-FF4E-42E0-A122-C6083A568235}" srcOrd="6" destOrd="0" presId="urn:microsoft.com/office/officeart/2005/8/layout/vList4"/>
    <dgm:cxn modelId="{A14AA163-5651-42A3-AE22-4018AFC98511}" type="presParOf" srcId="{7B6800C4-FF4E-42E0-A122-C6083A568235}" destId="{82056768-AA81-44B9-A11C-51DB480AEC38}" srcOrd="0" destOrd="0" presId="urn:microsoft.com/office/officeart/2005/8/layout/vList4"/>
    <dgm:cxn modelId="{53DFD7DE-BF76-4AE7-BCDE-DD8A6B387DAD}" type="presParOf" srcId="{7B6800C4-FF4E-42E0-A122-C6083A568235}" destId="{8E2B8E72-031F-4DB0-B036-380CEBFE48E9}" srcOrd="1" destOrd="0" presId="urn:microsoft.com/office/officeart/2005/8/layout/vList4"/>
    <dgm:cxn modelId="{0E57DB31-0EE2-4590-AB97-15DCBFFC0A58}" type="presParOf" srcId="{7B6800C4-FF4E-42E0-A122-C6083A568235}" destId="{30521DAD-EB47-4C88-88EC-0E04C4302348}" srcOrd="2" destOrd="0" presId="urn:microsoft.com/office/officeart/2005/8/layout/vList4"/>
    <dgm:cxn modelId="{C8EF11B1-C749-496D-A4A4-CE7B538C9559}" type="presParOf" srcId="{BE804DC4-16C3-4F38-B144-F2C2C4C21F7A}" destId="{21721802-D1DC-40B5-ACB1-D5EAC75058B8}" srcOrd="7" destOrd="0" presId="urn:microsoft.com/office/officeart/2005/8/layout/vList4"/>
    <dgm:cxn modelId="{285E7298-D133-47D0-A5C5-016663F3E0F9}" type="presParOf" srcId="{BE804DC4-16C3-4F38-B144-F2C2C4C21F7A}" destId="{64622A8F-85A2-4D2C-9884-B40E556136AE}" srcOrd="8" destOrd="0" presId="urn:microsoft.com/office/officeart/2005/8/layout/vList4"/>
    <dgm:cxn modelId="{EA5D7971-6B4A-43DE-9AD7-CB0978BDD1B4}" type="presParOf" srcId="{64622A8F-85A2-4D2C-9884-B40E556136AE}" destId="{0EF3BE7D-AA4B-45E0-B351-677D5EC6B058}" srcOrd="0" destOrd="0" presId="urn:microsoft.com/office/officeart/2005/8/layout/vList4"/>
    <dgm:cxn modelId="{E75808D3-3098-4656-9AE8-ACD7D965542D}" type="presParOf" srcId="{64622A8F-85A2-4D2C-9884-B40E556136AE}" destId="{5746B1E7-78FD-4261-A5C7-9BD1E3C68493}" srcOrd="1" destOrd="0" presId="urn:microsoft.com/office/officeart/2005/8/layout/vList4"/>
    <dgm:cxn modelId="{4F80144E-9C12-4CD7-BB04-A7FA6872E0DF}" type="presParOf" srcId="{64622A8F-85A2-4D2C-9884-B40E556136AE}" destId="{0FE52E4F-AF35-4D94-BFCE-0E936D7AE013}"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26F0332-88D7-4C2D-B88C-A0008496152F}" type="doc">
      <dgm:prSet loTypeId="urn:microsoft.com/office/officeart/2008/layout/LinedList" loCatId="list" qsTypeId="urn:microsoft.com/office/officeart/2005/8/quickstyle/simple1" qsCatId="simple" csTypeId="urn:microsoft.com/office/officeart/2005/8/colors/accent2_2" csCatId="accent2"/>
      <dgm:spPr/>
      <dgm:t>
        <a:bodyPr/>
        <a:lstStyle/>
        <a:p>
          <a:endParaRPr lang="en-US"/>
        </a:p>
      </dgm:t>
    </dgm:pt>
    <dgm:pt modelId="{7E6AA9FC-54B2-498B-8787-366A6E039D57}">
      <dgm:prSet/>
      <dgm:spPr/>
      <dgm:t>
        <a:bodyPr/>
        <a:lstStyle/>
        <a:p>
          <a:r>
            <a:rPr lang="en-US"/>
            <a:t>Accredited by the American Association of Suicidology </a:t>
          </a:r>
        </a:p>
      </dgm:t>
    </dgm:pt>
    <dgm:pt modelId="{3857A8F5-EF37-4107-BF78-87C09396FA79}" type="parTrans" cxnId="{E1B7B8DA-1CDE-4012-B921-57110181369A}">
      <dgm:prSet/>
      <dgm:spPr/>
      <dgm:t>
        <a:bodyPr/>
        <a:lstStyle/>
        <a:p>
          <a:endParaRPr lang="en-US"/>
        </a:p>
      </dgm:t>
    </dgm:pt>
    <dgm:pt modelId="{917925A1-AEA7-40E8-B7A7-18AD46BC4E92}" type="sibTrans" cxnId="{E1B7B8DA-1CDE-4012-B921-57110181369A}">
      <dgm:prSet/>
      <dgm:spPr/>
      <dgm:t>
        <a:bodyPr/>
        <a:lstStyle/>
        <a:p>
          <a:endParaRPr lang="en-US"/>
        </a:p>
      </dgm:t>
    </dgm:pt>
    <dgm:pt modelId="{CE543CFA-756A-444C-A587-755C4C45A569}">
      <dgm:prSet/>
      <dgm:spPr/>
      <dgm:t>
        <a:bodyPr/>
        <a:lstStyle/>
        <a:p>
          <a:r>
            <a:rPr lang="en-US"/>
            <a:t>Local center for 988</a:t>
          </a:r>
        </a:p>
      </dgm:t>
    </dgm:pt>
    <dgm:pt modelId="{2F886E66-E741-4C9E-8BF4-9B2A89CBAAE5}" type="parTrans" cxnId="{2F77FE93-B9CF-463A-AECE-599F51971D82}">
      <dgm:prSet/>
      <dgm:spPr/>
      <dgm:t>
        <a:bodyPr/>
        <a:lstStyle/>
        <a:p>
          <a:endParaRPr lang="en-US"/>
        </a:p>
      </dgm:t>
    </dgm:pt>
    <dgm:pt modelId="{22D9014C-7F45-4586-A721-9663CD0926CE}" type="sibTrans" cxnId="{2F77FE93-B9CF-463A-AECE-599F51971D82}">
      <dgm:prSet/>
      <dgm:spPr/>
      <dgm:t>
        <a:bodyPr/>
        <a:lstStyle/>
        <a:p>
          <a:endParaRPr lang="en-US"/>
        </a:p>
      </dgm:t>
    </dgm:pt>
    <dgm:pt modelId="{0B590533-ADDF-4D14-8925-F1AB8EEAC977}">
      <dgm:prSet/>
      <dgm:spPr/>
      <dgm:t>
        <a:bodyPr/>
        <a:lstStyle/>
        <a:p>
          <a:r>
            <a:rPr lang="en-US"/>
            <a:t>Free and confidential</a:t>
          </a:r>
        </a:p>
      </dgm:t>
    </dgm:pt>
    <dgm:pt modelId="{5C27DF1B-3578-4FB1-9D25-C9D652C88670}" type="parTrans" cxnId="{A44F21B9-6784-4826-907A-222D60C70B32}">
      <dgm:prSet/>
      <dgm:spPr/>
      <dgm:t>
        <a:bodyPr/>
        <a:lstStyle/>
        <a:p>
          <a:endParaRPr lang="en-US"/>
        </a:p>
      </dgm:t>
    </dgm:pt>
    <dgm:pt modelId="{174AC394-036C-423A-B82F-5BBD23CE7F3A}" type="sibTrans" cxnId="{A44F21B9-6784-4826-907A-222D60C70B32}">
      <dgm:prSet/>
      <dgm:spPr/>
      <dgm:t>
        <a:bodyPr/>
        <a:lstStyle/>
        <a:p>
          <a:endParaRPr lang="en-US"/>
        </a:p>
      </dgm:t>
    </dgm:pt>
    <dgm:pt modelId="{5867B217-9673-477B-A2BA-897827F54845}">
      <dgm:prSet/>
      <dgm:spPr/>
      <dgm:t>
        <a:bodyPr/>
        <a:lstStyle/>
        <a:p>
          <a:r>
            <a:rPr lang="en-US"/>
            <a:t>24/7 phones: 301-738-2255</a:t>
          </a:r>
        </a:p>
      </dgm:t>
    </dgm:pt>
    <dgm:pt modelId="{FF37448C-BF14-4265-A130-6048513D61A3}" type="parTrans" cxnId="{C884C7BE-FA2D-4916-AB75-5DE3A6EFC80A}">
      <dgm:prSet/>
      <dgm:spPr/>
      <dgm:t>
        <a:bodyPr/>
        <a:lstStyle/>
        <a:p>
          <a:endParaRPr lang="en-US"/>
        </a:p>
      </dgm:t>
    </dgm:pt>
    <dgm:pt modelId="{9640166B-EAFB-48E5-B225-67BED60BAA3B}" type="sibTrans" cxnId="{C884C7BE-FA2D-4916-AB75-5DE3A6EFC80A}">
      <dgm:prSet/>
      <dgm:spPr/>
      <dgm:t>
        <a:bodyPr/>
        <a:lstStyle/>
        <a:p>
          <a:endParaRPr lang="en-US"/>
        </a:p>
      </dgm:t>
    </dgm:pt>
    <dgm:pt modelId="{3A6C7B2B-2357-4EF9-B71D-59549A4CEE64}">
      <dgm:prSet/>
      <dgm:spPr/>
      <dgm:t>
        <a:bodyPr/>
        <a:lstStyle/>
        <a:p>
          <a:pPr rtl="0"/>
          <a:r>
            <a:rPr lang="en-US">
              <a:latin typeface="Franklin Gothic Book"/>
            </a:rPr>
            <a:t>24/7 call or</a:t>
          </a:r>
          <a:r>
            <a:rPr lang="en-US"/>
            <a:t> text: 988</a:t>
          </a:r>
        </a:p>
      </dgm:t>
    </dgm:pt>
    <dgm:pt modelId="{9E2FCEDC-1228-494D-89FC-B085498EAD22}" type="parTrans" cxnId="{81BB2973-66AA-43E1-B936-76BFB83304C7}">
      <dgm:prSet/>
      <dgm:spPr/>
      <dgm:t>
        <a:bodyPr/>
        <a:lstStyle/>
        <a:p>
          <a:endParaRPr lang="en-US"/>
        </a:p>
      </dgm:t>
    </dgm:pt>
    <dgm:pt modelId="{81EBA527-82E0-4920-81D3-8CECAF2BBD6C}" type="sibTrans" cxnId="{81BB2973-66AA-43E1-B936-76BFB83304C7}">
      <dgm:prSet/>
      <dgm:spPr/>
      <dgm:t>
        <a:bodyPr/>
        <a:lstStyle/>
        <a:p>
          <a:endParaRPr lang="en-US"/>
        </a:p>
      </dgm:t>
    </dgm:pt>
    <dgm:pt modelId="{AFDDB4FA-3ABF-44DB-AC9F-7B3EF507263E}">
      <dgm:prSet/>
      <dgm:spPr/>
      <dgm:t>
        <a:bodyPr/>
        <a:lstStyle/>
        <a:p>
          <a:r>
            <a:rPr lang="en-US"/>
            <a:t>24/7 Chat: 988lifeline.org</a:t>
          </a:r>
        </a:p>
      </dgm:t>
    </dgm:pt>
    <dgm:pt modelId="{746A3424-661E-4F56-B89A-DCCC45E6F5A6}" type="parTrans" cxnId="{1CE50668-92A8-4639-9BEC-7E174D4EBAF6}">
      <dgm:prSet/>
      <dgm:spPr/>
      <dgm:t>
        <a:bodyPr/>
        <a:lstStyle/>
        <a:p>
          <a:endParaRPr lang="en-US"/>
        </a:p>
      </dgm:t>
    </dgm:pt>
    <dgm:pt modelId="{43DC8789-4B83-4E3F-8110-F86177D7FD8E}" type="sibTrans" cxnId="{1CE50668-92A8-4639-9BEC-7E174D4EBAF6}">
      <dgm:prSet/>
      <dgm:spPr/>
      <dgm:t>
        <a:bodyPr/>
        <a:lstStyle/>
        <a:p>
          <a:endParaRPr lang="en-US"/>
        </a:p>
      </dgm:t>
    </dgm:pt>
    <dgm:pt modelId="{D2795527-846F-44E0-BAA8-4AF30EAD72B6}">
      <dgm:prSet/>
      <dgm:spPr/>
      <dgm:t>
        <a:bodyPr/>
        <a:lstStyle/>
        <a:p>
          <a:r>
            <a:rPr lang="en-US"/>
            <a:t>Funded by Montgomery County, state of Maryland, and individual donors</a:t>
          </a:r>
        </a:p>
      </dgm:t>
    </dgm:pt>
    <dgm:pt modelId="{407FC098-EC3F-4174-A8C0-8D8139DD0B2C}" type="parTrans" cxnId="{8C60A0EB-C1EF-48FF-84C4-3FBEE2704DD4}">
      <dgm:prSet/>
      <dgm:spPr/>
      <dgm:t>
        <a:bodyPr/>
        <a:lstStyle/>
        <a:p>
          <a:endParaRPr lang="en-US"/>
        </a:p>
      </dgm:t>
    </dgm:pt>
    <dgm:pt modelId="{FAC8AAED-BC25-4F7F-85D2-7D5AD80EFF29}" type="sibTrans" cxnId="{8C60A0EB-C1EF-48FF-84C4-3FBEE2704DD4}">
      <dgm:prSet/>
      <dgm:spPr/>
      <dgm:t>
        <a:bodyPr/>
        <a:lstStyle/>
        <a:p>
          <a:endParaRPr lang="en-US"/>
        </a:p>
      </dgm:t>
    </dgm:pt>
    <dgm:pt modelId="{75D379D6-89B4-44E0-B23F-6821DAA17578}" type="pres">
      <dgm:prSet presAssocID="{D26F0332-88D7-4C2D-B88C-A0008496152F}" presName="vert0" presStyleCnt="0">
        <dgm:presLayoutVars>
          <dgm:dir/>
          <dgm:animOne val="branch"/>
          <dgm:animLvl val="lvl"/>
        </dgm:presLayoutVars>
      </dgm:prSet>
      <dgm:spPr/>
    </dgm:pt>
    <dgm:pt modelId="{F72982FC-F3EA-45F0-A212-32CD1BFCB9C6}" type="pres">
      <dgm:prSet presAssocID="{7E6AA9FC-54B2-498B-8787-366A6E039D57}" presName="thickLine" presStyleLbl="alignNode1" presStyleIdx="0" presStyleCnt="7"/>
      <dgm:spPr/>
    </dgm:pt>
    <dgm:pt modelId="{EC7C8073-7319-452A-A3CD-6AE1B1C0D338}" type="pres">
      <dgm:prSet presAssocID="{7E6AA9FC-54B2-498B-8787-366A6E039D57}" presName="horz1" presStyleCnt="0"/>
      <dgm:spPr/>
    </dgm:pt>
    <dgm:pt modelId="{998010EA-7479-4642-A580-08BA70EA564C}" type="pres">
      <dgm:prSet presAssocID="{7E6AA9FC-54B2-498B-8787-366A6E039D57}" presName="tx1" presStyleLbl="revTx" presStyleIdx="0" presStyleCnt="7"/>
      <dgm:spPr/>
    </dgm:pt>
    <dgm:pt modelId="{176E6999-A111-495A-A77B-3CCFA1589ED3}" type="pres">
      <dgm:prSet presAssocID="{7E6AA9FC-54B2-498B-8787-366A6E039D57}" presName="vert1" presStyleCnt="0"/>
      <dgm:spPr/>
    </dgm:pt>
    <dgm:pt modelId="{EE45F376-D53A-4438-82B3-FEAB5FB1430D}" type="pres">
      <dgm:prSet presAssocID="{CE543CFA-756A-444C-A587-755C4C45A569}" presName="thickLine" presStyleLbl="alignNode1" presStyleIdx="1" presStyleCnt="7"/>
      <dgm:spPr/>
    </dgm:pt>
    <dgm:pt modelId="{AB6F9720-4BF9-4224-A96E-E68C6E3686BA}" type="pres">
      <dgm:prSet presAssocID="{CE543CFA-756A-444C-A587-755C4C45A569}" presName="horz1" presStyleCnt="0"/>
      <dgm:spPr/>
    </dgm:pt>
    <dgm:pt modelId="{3D1FA343-0BEB-4415-A31C-05A6ED3669E0}" type="pres">
      <dgm:prSet presAssocID="{CE543CFA-756A-444C-A587-755C4C45A569}" presName="tx1" presStyleLbl="revTx" presStyleIdx="1" presStyleCnt="7"/>
      <dgm:spPr/>
    </dgm:pt>
    <dgm:pt modelId="{91D1A87A-2FB1-40ED-8D98-CFB879407B53}" type="pres">
      <dgm:prSet presAssocID="{CE543CFA-756A-444C-A587-755C4C45A569}" presName="vert1" presStyleCnt="0"/>
      <dgm:spPr/>
    </dgm:pt>
    <dgm:pt modelId="{54B771FF-2B4A-40BA-934C-3D608E40A8C1}" type="pres">
      <dgm:prSet presAssocID="{0B590533-ADDF-4D14-8925-F1AB8EEAC977}" presName="thickLine" presStyleLbl="alignNode1" presStyleIdx="2" presStyleCnt="7"/>
      <dgm:spPr/>
    </dgm:pt>
    <dgm:pt modelId="{7C73214C-3A0D-4A85-8B92-CF9F64622890}" type="pres">
      <dgm:prSet presAssocID="{0B590533-ADDF-4D14-8925-F1AB8EEAC977}" presName="horz1" presStyleCnt="0"/>
      <dgm:spPr/>
    </dgm:pt>
    <dgm:pt modelId="{1DF7E95A-E3AB-4272-917A-B4F5E11DF6D7}" type="pres">
      <dgm:prSet presAssocID="{0B590533-ADDF-4D14-8925-F1AB8EEAC977}" presName="tx1" presStyleLbl="revTx" presStyleIdx="2" presStyleCnt="7"/>
      <dgm:spPr/>
    </dgm:pt>
    <dgm:pt modelId="{5D7DBB16-D9A5-4E90-86B1-17E466AB1123}" type="pres">
      <dgm:prSet presAssocID="{0B590533-ADDF-4D14-8925-F1AB8EEAC977}" presName="vert1" presStyleCnt="0"/>
      <dgm:spPr/>
    </dgm:pt>
    <dgm:pt modelId="{A18854AF-3678-403D-8FCA-33F63A8E9008}" type="pres">
      <dgm:prSet presAssocID="{5867B217-9673-477B-A2BA-897827F54845}" presName="thickLine" presStyleLbl="alignNode1" presStyleIdx="3" presStyleCnt="7"/>
      <dgm:spPr/>
    </dgm:pt>
    <dgm:pt modelId="{99C1DF99-8181-430B-81F5-EB86C18FB85C}" type="pres">
      <dgm:prSet presAssocID="{5867B217-9673-477B-A2BA-897827F54845}" presName="horz1" presStyleCnt="0"/>
      <dgm:spPr/>
    </dgm:pt>
    <dgm:pt modelId="{178E065E-4131-46FD-86A6-803420AFA2A6}" type="pres">
      <dgm:prSet presAssocID="{5867B217-9673-477B-A2BA-897827F54845}" presName="tx1" presStyleLbl="revTx" presStyleIdx="3" presStyleCnt="7"/>
      <dgm:spPr/>
    </dgm:pt>
    <dgm:pt modelId="{B67AB04F-DEE5-40B0-B01D-399E414FD951}" type="pres">
      <dgm:prSet presAssocID="{5867B217-9673-477B-A2BA-897827F54845}" presName="vert1" presStyleCnt="0"/>
      <dgm:spPr/>
    </dgm:pt>
    <dgm:pt modelId="{544243D9-6873-44E1-9CD2-D8B0F1EBD587}" type="pres">
      <dgm:prSet presAssocID="{3A6C7B2B-2357-4EF9-B71D-59549A4CEE64}" presName="thickLine" presStyleLbl="alignNode1" presStyleIdx="4" presStyleCnt="7"/>
      <dgm:spPr/>
    </dgm:pt>
    <dgm:pt modelId="{AD4133C0-FFFF-46D8-BFB7-5400A7F214BA}" type="pres">
      <dgm:prSet presAssocID="{3A6C7B2B-2357-4EF9-B71D-59549A4CEE64}" presName="horz1" presStyleCnt="0"/>
      <dgm:spPr/>
    </dgm:pt>
    <dgm:pt modelId="{827D6FB9-3847-4F37-983E-13C4B5BF15C6}" type="pres">
      <dgm:prSet presAssocID="{3A6C7B2B-2357-4EF9-B71D-59549A4CEE64}" presName="tx1" presStyleLbl="revTx" presStyleIdx="4" presStyleCnt="7"/>
      <dgm:spPr/>
    </dgm:pt>
    <dgm:pt modelId="{A3D28537-AF2B-4AD6-90BA-6F161EBD4F09}" type="pres">
      <dgm:prSet presAssocID="{3A6C7B2B-2357-4EF9-B71D-59549A4CEE64}" presName="vert1" presStyleCnt="0"/>
      <dgm:spPr/>
    </dgm:pt>
    <dgm:pt modelId="{BDD027AA-0AC2-43D6-8DB3-05158D8EEC0E}" type="pres">
      <dgm:prSet presAssocID="{AFDDB4FA-3ABF-44DB-AC9F-7B3EF507263E}" presName="thickLine" presStyleLbl="alignNode1" presStyleIdx="5" presStyleCnt="7"/>
      <dgm:spPr/>
    </dgm:pt>
    <dgm:pt modelId="{B00AF4DB-65B9-4418-ADA4-BCA12C3A82DD}" type="pres">
      <dgm:prSet presAssocID="{AFDDB4FA-3ABF-44DB-AC9F-7B3EF507263E}" presName="horz1" presStyleCnt="0"/>
      <dgm:spPr/>
    </dgm:pt>
    <dgm:pt modelId="{E35EA5CE-9786-49D7-A52E-064FCBC3A4BA}" type="pres">
      <dgm:prSet presAssocID="{AFDDB4FA-3ABF-44DB-AC9F-7B3EF507263E}" presName="tx1" presStyleLbl="revTx" presStyleIdx="5" presStyleCnt="7"/>
      <dgm:spPr/>
    </dgm:pt>
    <dgm:pt modelId="{9F35A162-DEBF-4F3E-9123-B2E67F5F92A4}" type="pres">
      <dgm:prSet presAssocID="{AFDDB4FA-3ABF-44DB-AC9F-7B3EF507263E}" presName="vert1" presStyleCnt="0"/>
      <dgm:spPr/>
    </dgm:pt>
    <dgm:pt modelId="{C3107F16-EE8C-4044-93B4-C6AC66A05817}" type="pres">
      <dgm:prSet presAssocID="{D2795527-846F-44E0-BAA8-4AF30EAD72B6}" presName="thickLine" presStyleLbl="alignNode1" presStyleIdx="6" presStyleCnt="7"/>
      <dgm:spPr/>
    </dgm:pt>
    <dgm:pt modelId="{2D1012DC-FA57-419B-B59E-F1CEC58FBF56}" type="pres">
      <dgm:prSet presAssocID="{D2795527-846F-44E0-BAA8-4AF30EAD72B6}" presName="horz1" presStyleCnt="0"/>
      <dgm:spPr/>
    </dgm:pt>
    <dgm:pt modelId="{D0C89CA4-7CE7-49D3-B99A-3D6915626CCA}" type="pres">
      <dgm:prSet presAssocID="{D2795527-846F-44E0-BAA8-4AF30EAD72B6}" presName="tx1" presStyleLbl="revTx" presStyleIdx="6" presStyleCnt="7"/>
      <dgm:spPr/>
    </dgm:pt>
    <dgm:pt modelId="{B7CEB844-BE40-411D-A9B1-26CF5901E1C5}" type="pres">
      <dgm:prSet presAssocID="{D2795527-846F-44E0-BAA8-4AF30EAD72B6}" presName="vert1" presStyleCnt="0"/>
      <dgm:spPr/>
    </dgm:pt>
  </dgm:ptLst>
  <dgm:cxnLst>
    <dgm:cxn modelId="{36C84B33-51BC-4420-B48F-79D8649CA157}" type="presOf" srcId="{0B590533-ADDF-4D14-8925-F1AB8EEAC977}" destId="{1DF7E95A-E3AB-4272-917A-B4F5E11DF6D7}" srcOrd="0" destOrd="0" presId="urn:microsoft.com/office/officeart/2008/layout/LinedList"/>
    <dgm:cxn modelId="{7B7B0A35-D0ED-4D22-8B89-362444C0E646}" type="presOf" srcId="{7E6AA9FC-54B2-498B-8787-366A6E039D57}" destId="{998010EA-7479-4642-A580-08BA70EA564C}" srcOrd="0" destOrd="0" presId="urn:microsoft.com/office/officeart/2008/layout/LinedList"/>
    <dgm:cxn modelId="{ADE37336-4FDE-4483-9670-386E09012273}" type="presOf" srcId="{5867B217-9673-477B-A2BA-897827F54845}" destId="{178E065E-4131-46FD-86A6-803420AFA2A6}" srcOrd="0" destOrd="0" presId="urn:microsoft.com/office/officeart/2008/layout/LinedList"/>
    <dgm:cxn modelId="{1CE50668-92A8-4639-9BEC-7E174D4EBAF6}" srcId="{D26F0332-88D7-4C2D-B88C-A0008496152F}" destId="{AFDDB4FA-3ABF-44DB-AC9F-7B3EF507263E}" srcOrd="5" destOrd="0" parTransId="{746A3424-661E-4F56-B89A-DCCC45E6F5A6}" sibTransId="{43DC8789-4B83-4E3F-8110-F86177D7FD8E}"/>
    <dgm:cxn modelId="{3F177949-52AA-403C-9716-84B766C425ED}" type="presOf" srcId="{D2795527-846F-44E0-BAA8-4AF30EAD72B6}" destId="{D0C89CA4-7CE7-49D3-B99A-3D6915626CCA}" srcOrd="0" destOrd="0" presId="urn:microsoft.com/office/officeart/2008/layout/LinedList"/>
    <dgm:cxn modelId="{C803246A-95D9-43F5-A8D1-756AC5B19195}" type="presOf" srcId="{D26F0332-88D7-4C2D-B88C-A0008496152F}" destId="{75D379D6-89B4-44E0-B23F-6821DAA17578}" srcOrd="0" destOrd="0" presId="urn:microsoft.com/office/officeart/2008/layout/LinedList"/>
    <dgm:cxn modelId="{19042572-326C-4207-881E-BE4B03E5B6F2}" type="presOf" srcId="{CE543CFA-756A-444C-A587-755C4C45A569}" destId="{3D1FA343-0BEB-4415-A31C-05A6ED3669E0}" srcOrd="0" destOrd="0" presId="urn:microsoft.com/office/officeart/2008/layout/LinedList"/>
    <dgm:cxn modelId="{81BB2973-66AA-43E1-B936-76BFB83304C7}" srcId="{D26F0332-88D7-4C2D-B88C-A0008496152F}" destId="{3A6C7B2B-2357-4EF9-B71D-59549A4CEE64}" srcOrd="4" destOrd="0" parTransId="{9E2FCEDC-1228-494D-89FC-B085498EAD22}" sibTransId="{81EBA527-82E0-4920-81D3-8CECAF2BBD6C}"/>
    <dgm:cxn modelId="{2F77FE93-B9CF-463A-AECE-599F51971D82}" srcId="{D26F0332-88D7-4C2D-B88C-A0008496152F}" destId="{CE543CFA-756A-444C-A587-755C4C45A569}" srcOrd="1" destOrd="0" parTransId="{2F886E66-E741-4C9E-8BF4-9B2A89CBAAE5}" sibTransId="{22D9014C-7F45-4586-A721-9663CD0926CE}"/>
    <dgm:cxn modelId="{A44F21B9-6784-4826-907A-222D60C70B32}" srcId="{D26F0332-88D7-4C2D-B88C-A0008496152F}" destId="{0B590533-ADDF-4D14-8925-F1AB8EEAC977}" srcOrd="2" destOrd="0" parTransId="{5C27DF1B-3578-4FB1-9D25-C9D652C88670}" sibTransId="{174AC394-036C-423A-B82F-5BBD23CE7F3A}"/>
    <dgm:cxn modelId="{0EDF29B9-3E00-442E-A5E1-6DF02445E5A1}" type="presOf" srcId="{3A6C7B2B-2357-4EF9-B71D-59549A4CEE64}" destId="{827D6FB9-3847-4F37-983E-13C4B5BF15C6}" srcOrd="0" destOrd="0" presId="urn:microsoft.com/office/officeart/2008/layout/LinedList"/>
    <dgm:cxn modelId="{C884C7BE-FA2D-4916-AB75-5DE3A6EFC80A}" srcId="{D26F0332-88D7-4C2D-B88C-A0008496152F}" destId="{5867B217-9673-477B-A2BA-897827F54845}" srcOrd="3" destOrd="0" parTransId="{FF37448C-BF14-4265-A130-6048513D61A3}" sibTransId="{9640166B-EAFB-48E5-B225-67BED60BAA3B}"/>
    <dgm:cxn modelId="{38B4F7BE-8306-44C1-BCAC-34AB58BA94B9}" type="presOf" srcId="{AFDDB4FA-3ABF-44DB-AC9F-7B3EF507263E}" destId="{E35EA5CE-9786-49D7-A52E-064FCBC3A4BA}" srcOrd="0" destOrd="0" presId="urn:microsoft.com/office/officeart/2008/layout/LinedList"/>
    <dgm:cxn modelId="{E1B7B8DA-1CDE-4012-B921-57110181369A}" srcId="{D26F0332-88D7-4C2D-B88C-A0008496152F}" destId="{7E6AA9FC-54B2-498B-8787-366A6E039D57}" srcOrd="0" destOrd="0" parTransId="{3857A8F5-EF37-4107-BF78-87C09396FA79}" sibTransId="{917925A1-AEA7-40E8-B7A7-18AD46BC4E92}"/>
    <dgm:cxn modelId="{8C60A0EB-C1EF-48FF-84C4-3FBEE2704DD4}" srcId="{D26F0332-88D7-4C2D-B88C-A0008496152F}" destId="{D2795527-846F-44E0-BAA8-4AF30EAD72B6}" srcOrd="6" destOrd="0" parTransId="{407FC098-EC3F-4174-A8C0-8D8139DD0B2C}" sibTransId="{FAC8AAED-BC25-4F7F-85D2-7D5AD80EFF29}"/>
    <dgm:cxn modelId="{218B2ACF-3C10-4BA3-96BC-BB0BBCD6E6F5}" type="presParOf" srcId="{75D379D6-89B4-44E0-B23F-6821DAA17578}" destId="{F72982FC-F3EA-45F0-A212-32CD1BFCB9C6}" srcOrd="0" destOrd="0" presId="urn:microsoft.com/office/officeart/2008/layout/LinedList"/>
    <dgm:cxn modelId="{125B397C-1F81-4D92-AA66-C4D8CF64D9E1}" type="presParOf" srcId="{75D379D6-89B4-44E0-B23F-6821DAA17578}" destId="{EC7C8073-7319-452A-A3CD-6AE1B1C0D338}" srcOrd="1" destOrd="0" presId="urn:microsoft.com/office/officeart/2008/layout/LinedList"/>
    <dgm:cxn modelId="{A5A82244-F69D-4A37-BEB3-61E90B8A35B4}" type="presParOf" srcId="{EC7C8073-7319-452A-A3CD-6AE1B1C0D338}" destId="{998010EA-7479-4642-A580-08BA70EA564C}" srcOrd="0" destOrd="0" presId="urn:microsoft.com/office/officeart/2008/layout/LinedList"/>
    <dgm:cxn modelId="{C04AEEB3-A323-4FCB-83BF-8829EED93223}" type="presParOf" srcId="{EC7C8073-7319-452A-A3CD-6AE1B1C0D338}" destId="{176E6999-A111-495A-A77B-3CCFA1589ED3}" srcOrd="1" destOrd="0" presId="urn:microsoft.com/office/officeart/2008/layout/LinedList"/>
    <dgm:cxn modelId="{24CED778-DD70-4327-8DAF-C3F41CFCBE55}" type="presParOf" srcId="{75D379D6-89B4-44E0-B23F-6821DAA17578}" destId="{EE45F376-D53A-4438-82B3-FEAB5FB1430D}" srcOrd="2" destOrd="0" presId="urn:microsoft.com/office/officeart/2008/layout/LinedList"/>
    <dgm:cxn modelId="{29A5DCA6-2D98-454D-B108-C001825739E5}" type="presParOf" srcId="{75D379D6-89B4-44E0-B23F-6821DAA17578}" destId="{AB6F9720-4BF9-4224-A96E-E68C6E3686BA}" srcOrd="3" destOrd="0" presId="urn:microsoft.com/office/officeart/2008/layout/LinedList"/>
    <dgm:cxn modelId="{487C8C20-ADC0-4CD1-8664-A4F10D27261E}" type="presParOf" srcId="{AB6F9720-4BF9-4224-A96E-E68C6E3686BA}" destId="{3D1FA343-0BEB-4415-A31C-05A6ED3669E0}" srcOrd="0" destOrd="0" presId="urn:microsoft.com/office/officeart/2008/layout/LinedList"/>
    <dgm:cxn modelId="{DD0B1C29-A462-4D4C-A927-D4B87675305E}" type="presParOf" srcId="{AB6F9720-4BF9-4224-A96E-E68C6E3686BA}" destId="{91D1A87A-2FB1-40ED-8D98-CFB879407B53}" srcOrd="1" destOrd="0" presId="urn:microsoft.com/office/officeart/2008/layout/LinedList"/>
    <dgm:cxn modelId="{446B6744-F929-4CC4-A385-C07B834122A2}" type="presParOf" srcId="{75D379D6-89B4-44E0-B23F-6821DAA17578}" destId="{54B771FF-2B4A-40BA-934C-3D608E40A8C1}" srcOrd="4" destOrd="0" presId="urn:microsoft.com/office/officeart/2008/layout/LinedList"/>
    <dgm:cxn modelId="{9DC4DAFA-D7DF-4D87-9910-40A867EFDCC3}" type="presParOf" srcId="{75D379D6-89B4-44E0-B23F-6821DAA17578}" destId="{7C73214C-3A0D-4A85-8B92-CF9F64622890}" srcOrd="5" destOrd="0" presId="urn:microsoft.com/office/officeart/2008/layout/LinedList"/>
    <dgm:cxn modelId="{057AD8F9-315E-4F0E-9E2E-782843DBE9DC}" type="presParOf" srcId="{7C73214C-3A0D-4A85-8B92-CF9F64622890}" destId="{1DF7E95A-E3AB-4272-917A-B4F5E11DF6D7}" srcOrd="0" destOrd="0" presId="urn:microsoft.com/office/officeart/2008/layout/LinedList"/>
    <dgm:cxn modelId="{41B20AD4-56F9-44F5-BA9D-30227B3E0330}" type="presParOf" srcId="{7C73214C-3A0D-4A85-8B92-CF9F64622890}" destId="{5D7DBB16-D9A5-4E90-86B1-17E466AB1123}" srcOrd="1" destOrd="0" presId="urn:microsoft.com/office/officeart/2008/layout/LinedList"/>
    <dgm:cxn modelId="{FE9EB85C-7501-4D6E-80F6-441D3830C739}" type="presParOf" srcId="{75D379D6-89B4-44E0-B23F-6821DAA17578}" destId="{A18854AF-3678-403D-8FCA-33F63A8E9008}" srcOrd="6" destOrd="0" presId="urn:microsoft.com/office/officeart/2008/layout/LinedList"/>
    <dgm:cxn modelId="{0EF1A622-6722-42DD-8E8D-BAA38EF9080C}" type="presParOf" srcId="{75D379D6-89B4-44E0-B23F-6821DAA17578}" destId="{99C1DF99-8181-430B-81F5-EB86C18FB85C}" srcOrd="7" destOrd="0" presId="urn:microsoft.com/office/officeart/2008/layout/LinedList"/>
    <dgm:cxn modelId="{D2CAB287-64F3-49FA-B4C7-C362E4EEA760}" type="presParOf" srcId="{99C1DF99-8181-430B-81F5-EB86C18FB85C}" destId="{178E065E-4131-46FD-86A6-803420AFA2A6}" srcOrd="0" destOrd="0" presId="urn:microsoft.com/office/officeart/2008/layout/LinedList"/>
    <dgm:cxn modelId="{411B4A0D-5405-417C-99CD-B26179897FAC}" type="presParOf" srcId="{99C1DF99-8181-430B-81F5-EB86C18FB85C}" destId="{B67AB04F-DEE5-40B0-B01D-399E414FD951}" srcOrd="1" destOrd="0" presId="urn:microsoft.com/office/officeart/2008/layout/LinedList"/>
    <dgm:cxn modelId="{E1684348-7E37-49E9-80CF-7A6DBBB10914}" type="presParOf" srcId="{75D379D6-89B4-44E0-B23F-6821DAA17578}" destId="{544243D9-6873-44E1-9CD2-D8B0F1EBD587}" srcOrd="8" destOrd="0" presId="urn:microsoft.com/office/officeart/2008/layout/LinedList"/>
    <dgm:cxn modelId="{2FB22975-04FB-4D3D-B29A-CCB64F91DA5C}" type="presParOf" srcId="{75D379D6-89B4-44E0-B23F-6821DAA17578}" destId="{AD4133C0-FFFF-46D8-BFB7-5400A7F214BA}" srcOrd="9" destOrd="0" presId="urn:microsoft.com/office/officeart/2008/layout/LinedList"/>
    <dgm:cxn modelId="{FF0C1D61-2649-4395-9A76-51A6EF7E4124}" type="presParOf" srcId="{AD4133C0-FFFF-46D8-BFB7-5400A7F214BA}" destId="{827D6FB9-3847-4F37-983E-13C4B5BF15C6}" srcOrd="0" destOrd="0" presId="urn:microsoft.com/office/officeart/2008/layout/LinedList"/>
    <dgm:cxn modelId="{3363C4AB-3796-44FA-A1C0-508DB13E211D}" type="presParOf" srcId="{AD4133C0-FFFF-46D8-BFB7-5400A7F214BA}" destId="{A3D28537-AF2B-4AD6-90BA-6F161EBD4F09}" srcOrd="1" destOrd="0" presId="urn:microsoft.com/office/officeart/2008/layout/LinedList"/>
    <dgm:cxn modelId="{56A22C7F-6189-4A91-8D85-7AA3CF5F029B}" type="presParOf" srcId="{75D379D6-89B4-44E0-B23F-6821DAA17578}" destId="{BDD027AA-0AC2-43D6-8DB3-05158D8EEC0E}" srcOrd="10" destOrd="0" presId="urn:microsoft.com/office/officeart/2008/layout/LinedList"/>
    <dgm:cxn modelId="{3120FC35-30BB-4CA4-A1BC-EA4505401184}" type="presParOf" srcId="{75D379D6-89B4-44E0-B23F-6821DAA17578}" destId="{B00AF4DB-65B9-4418-ADA4-BCA12C3A82DD}" srcOrd="11" destOrd="0" presId="urn:microsoft.com/office/officeart/2008/layout/LinedList"/>
    <dgm:cxn modelId="{03E35C69-ABAF-47BE-A7D6-AA4F80C37191}" type="presParOf" srcId="{B00AF4DB-65B9-4418-ADA4-BCA12C3A82DD}" destId="{E35EA5CE-9786-49D7-A52E-064FCBC3A4BA}" srcOrd="0" destOrd="0" presId="urn:microsoft.com/office/officeart/2008/layout/LinedList"/>
    <dgm:cxn modelId="{D01EA1AF-0CB4-427B-9C4D-424B3739DA6C}" type="presParOf" srcId="{B00AF4DB-65B9-4418-ADA4-BCA12C3A82DD}" destId="{9F35A162-DEBF-4F3E-9123-B2E67F5F92A4}" srcOrd="1" destOrd="0" presId="urn:microsoft.com/office/officeart/2008/layout/LinedList"/>
    <dgm:cxn modelId="{2E8740DB-53C3-4E24-9548-CFD4CB4392FD}" type="presParOf" srcId="{75D379D6-89B4-44E0-B23F-6821DAA17578}" destId="{C3107F16-EE8C-4044-93B4-C6AC66A05817}" srcOrd="12" destOrd="0" presId="urn:microsoft.com/office/officeart/2008/layout/LinedList"/>
    <dgm:cxn modelId="{112281E8-044E-428A-ADB2-53CFEA1A78AE}" type="presParOf" srcId="{75D379D6-89B4-44E0-B23F-6821DAA17578}" destId="{2D1012DC-FA57-419B-B59E-F1CEC58FBF56}" srcOrd="13" destOrd="0" presId="urn:microsoft.com/office/officeart/2008/layout/LinedList"/>
    <dgm:cxn modelId="{6BED0182-6D53-490D-B6A1-6C56839C1150}" type="presParOf" srcId="{2D1012DC-FA57-419B-B59E-F1CEC58FBF56}" destId="{D0C89CA4-7CE7-49D3-B99A-3D6915626CCA}" srcOrd="0" destOrd="0" presId="urn:microsoft.com/office/officeart/2008/layout/LinedList"/>
    <dgm:cxn modelId="{7FAFD04A-F62E-42F1-9C9F-2DE5642C117B}" type="presParOf" srcId="{2D1012DC-FA57-419B-B59E-F1CEC58FBF56}" destId="{B7CEB844-BE40-411D-A9B1-26CF5901E1C5}"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DB1719-B0B6-4A9E-BBB2-960CB1A2CC2B}">
      <dsp:nvSpPr>
        <dsp:cNvPr id="0" name=""/>
        <dsp:cNvSpPr/>
      </dsp:nvSpPr>
      <dsp:spPr>
        <a:xfrm>
          <a:off x="0" y="0"/>
          <a:ext cx="7165750" cy="98417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rtl="0">
            <a:lnSpc>
              <a:spcPct val="90000"/>
            </a:lnSpc>
            <a:spcBef>
              <a:spcPct val="0"/>
            </a:spcBef>
            <a:spcAft>
              <a:spcPct val="35000"/>
            </a:spcAft>
            <a:buNone/>
          </a:pPr>
          <a:r>
            <a:rPr lang="en-US" sz="2100" b="1" kern="1200">
              <a:latin typeface="Franklin Gothic Book"/>
            </a:rPr>
            <a:t>65</a:t>
          </a:r>
          <a:r>
            <a:rPr lang="en-US" sz="2100" b="1" kern="1200"/>
            <a:t>+ years </a:t>
          </a:r>
          <a:r>
            <a:rPr lang="en-US" sz="2100" kern="1200"/>
            <a:t>serving Montgomery County</a:t>
          </a:r>
        </a:p>
      </dsp:txBody>
      <dsp:txXfrm>
        <a:off x="1531567" y="0"/>
        <a:ext cx="5634182" cy="984170"/>
      </dsp:txXfrm>
    </dsp:sp>
    <dsp:sp modelId="{67913328-2BC8-4683-85F2-4D2FE1167630}">
      <dsp:nvSpPr>
        <dsp:cNvPr id="0" name=""/>
        <dsp:cNvSpPr/>
      </dsp:nvSpPr>
      <dsp:spPr>
        <a:xfrm>
          <a:off x="396920" y="98417"/>
          <a:ext cx="836142" cy="787336"/>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3000" b="-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3A06BA8-B699-4442-8FD6-71AA93806C4B}">
      <dsp:nvSpPr>
        <dsp:cNvPr id="0" name=""/>
        <dsp:cNvSpPr/>
      </dsp:nvSpPr>
      <dsp:spPr>
        <a:xfrm>
          <a:off x="0" y="1082587"/>
          <a:ext cx="7165750" cy="98417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rtl="0">
            <a:lnSpc>
              <a:spcPct val="90000"/>
            </a:lnSpc>
            <a:spcBef>
              <a:spcPct val="0"/>
            </a:spcBef>
            <a:spcAft>
              <a:spcPct val="35000"/>
            </a:spcAft>
            <a:buNone/>
          </a:pPr>
          <a:r>
            <a:rPr lang="en-US" sz="2100" b="1" kern="1200"/>
            <a:t>Largest provider </a:t>
          </a:r>
          <a:r>
            <a:rPr lang="en-US" sz="2100" kern="1200"/>
            <a:t>of school-based mental health services in Montgomery County</a:t>
          </a:r>
        </a:p>
      </dsp:txBody>
      <dsp:txXfrm>
        <a:off x="1531567" y="1082587"/>
        <a:ext cx="5634182" cy="984170"/>
      </dsp:txXfrm>
    </dsp:sp>
    <dsp:sp modelId="{703A561F-EB08-4904-955F-6606F9635DC0}">
      <dsp:nvSpPr>
        <dsp:cNvPr id="0" name=""/>
        <dsp:cNvSpPr/>
      </dsp:nvSpPr>
      <dsp:spPr>
        <a:xfrm>
          <a:off x="396920" y="1181004"/>
          <a:ext cx="836142" cy="787336"/>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3000" b="-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433E804-F6F2-4B76-8606-EF533AAE5562}">
      <dsp:nvSpPr>
        <dsp:cNvPr id="0" name=""/>
        <dsp:cNvSpPr/>
      </dsp:nvSpPr>
      <dsp:spPr>
        <a:xfrm>
          <a:off x="0" y="2165174"/>
          <a:ext cx="7165750" cy="98417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rtl="0">
            <a:lnSpc>
              <a:spcPct val="90000"/>
            </a:lnSpc>
            <a:spcBef>
              <a:spcPct val="0"/>
            </a:spcBef>
            <a:spcAft>
              <a:spcPct val="35000"/>
            </a:spcAft>
            <a:buNone/>
          </a:pPr>
          <a:r>
            <a:rPr lang="en-US" sz="2100" kern="1200"/>
            <a:t>Programs and services for the </a:t>
          </a:r>
          <a:r>
            <a:rPr lang="en-US" sz="2100" b="1" kern="1200"/>
            <a:t>entire lifespan </a:t>
          </a:r>
          <a:r>
            <a:rPr lang="en-US" sz="2100" kern="1200"/>
            <a:t>– from young children to older adults</a:t>
          </a:r>
        </a:p>
      </dsp:txBody>
      <dsp:txXfrm>
        <a:off x="1531567" y="2165174"/>
        <a:ext cx="5634182" cy="984170"/>
      </dsp:txXfrm>
    </dsp:sp>
    <dsp:sp modelId="{983847F2-E897-40BE-AB79-0728F66FF020}">
      <dsp:nvSpPr>
        <dsp:cNvPr id="0" name=""/>
        <dsp:cNvSpPr/>
      </dsp:nvSpPr>
      <dsp:spPr>
        <a:xfrm>
          <a:off x="396920" y="2263591"/>
          <a:ext cx="836142" cy="787336"/>
        </a:xfrm>
        <a:prstGeom prst="roundRect">
          <a:avLst>
            <a:gd name="adj" fmla="val 10000"/>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3000" b="-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2056768-AA81-44B9-A11C-51DB480AEC38}">
      <dsp:nvSpPr>
        <dsp:cNvPr id="0" name=""/>
        <dsp:cNvSpPr/>
      </dsp:nvSpPr>
      <dsp:spPr>
        <a:xfrm>
          <a:off x="0" y="3247761"/>
          <a:ext cx="7165750" cy="98417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rtl="0">
            <a:lnSpc>
              <a:spcPct val="90000"/>
            </a:lnSpc>
            <a:spcBef>
              <a:spcPct val="0"/>
            </a:spcBef>
            <a:spcAft>
              <a:spcPct val="35000"/>
            </a:spcAft>
            <a:buNone/>
          </a:pPr>
          <a:r>
            <a:rPr lang="en-US" sz="2100" b="1" kern="1200"/>
            <a:t>Community education </a:t>
          </a:r>
          <a:r>
            <a:rPr lang="en-US" sz="2100" kern="1200"/>
            <a:t>on mental health and wellness topics including Mental Health First Aid</a:t>
          </a:r>
          <a:r>
            <a:rPr lang="en-US" sz="2100" kern="1200">
              <a:latin typeface="Franklin Gothic Book"/>
            </a:rPr>
            <a:t> </a:t>
          </a:r>
          <a:endParaRPr lang="en-US" sz="2100" kern="1200"/>
        </a:p>
      </dsp:txBody>
      <dsp:txXfrm>
        <a:off x="1531567" y="3247761"/>
        <a:ext cx="5634182" cy="984170"/>
      </dsp:txXfrm>
    </dsp:sp>
    <dsp:sp modelId="{8E2B8E72-031F-4DB0-B036-380CEBFE48E9}">
      <dsp:nvSpPr>
        <dsp:cNvPr id="0" name=""/>
        <dsp:cNvSpPr/>
      </dsp:nvSpPr>
      <dsp:spPr>
        <a:xfrm>
          <a:off x="396920" y="3346178"/>
          <a:ext cx="836142" cy="787336"/>
        </a:xfrm>
        <a:prstGeom prst="roundRect">
          <a:avLst>
            <a:gd name="adj" fmla="val 10000"/>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t="-3000" b="-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EF3BE7D-AA4B-45E0-B351-677D5EC6B058}">
      <dsp:nvSpPr>
        <dsp:cNvPr id="0" name=""/>
        <dsp:cNvSpPr/>
      </dsp:nvSpPr>
      <dsp:spPr>
        <a:xfrm>
          <a:off x="0" y="4330349"/>
          <a:ext cx="7165750" cy="98417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rtl="0">
            <a:lnSpc>
              <a:spcPct val="90000"/>
            </a:lnSpc>
            <a:spcBef>
              <a:spcPct val="0"/>
            </a:spcBef>
            <a:spcAft>
              <a:spcPct val="35000"/>
            </a:spcAft>
            <a:buNone/>
          </a:pPr>
          <a:r>
            <a:rPr lang="en-US" sz="2100" b="1" kern="1200"/>
            <a:t>Expanding our reach </a:t>
          </a:r>
          <a:r>
            <a:rPr lang="en-US" sz="2100" kern="1200"/>
            <a:t>across the National Capital Region</a:t>
          </a:r>
        </a:p>
      </dsp:txBody>
      <dsp:txXfrm>
        <a:off x="1531567" y="4330349"/>
        <a:ext cx="5634182" cy="984170"/>
      </dsp:txXfrm>
    </dsp:sp>
    <dsp:sp modelId="{5746B1E7-78FD-4261-A5C7-9BD1E3C68493}">
      <dsp:nvSpPr>
        <dsp:cNvPr id="0" name=""/>
        <dsp:cNvSpPr/>
      </dsp:nvSpPr>
      <dsp:spPr>
        <a:xfrm>
          <a:off x="396920" y="4428766"/>
          <a:ext cx="836142" cy="787336"/>
        </a:xfrm>
        <a:prstGeom prst="roundRect">
          <a:avLst>
            <a:gd name="adj" fmla="val 10000"/>
          </a:avLst>
        </a:prstGeom>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t="-3000" b="-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2982FC-F3EA-45F0-A212-32CD1BFCB9C6}">
      <dsp:nvSpPr>
        <dsp:cNvPr id="0" name=""/>
        <dsp:cNvSpPr/>
      </dsp:nvSpPr>
      <dsp:spPr>
        <a:xfrm>
          <a:off x="0" y="591"/>
          <a:ext cx="6512101"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98010EA-7479-4642-A580-08BA70EA564C}">
      <dsp:nvSpPr>
        <dsp:cNvPr id="0" name=""/>
        <dsp:cNvSpPr/>
      </dsp:nvSpPr>
      <dsp:spPr>
        <a:xfrm>
          <a:off x="0" y="591"/>
          <a:ext cx="6512101" cy="6921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Accredited by the American Association of Suicidology </a:t>
          </a:r>
        </a:p>
      </dsp:txBody>
      <dsp:txXfrm>
        <a:off x="0" y="591"/>
        <a:ext cx="6512101" cy="692162"/>
      </dsp:txXfrm>
    </dsp:sp>
    <dsp:sp modelId="{EE45F376-D53A-4438-82B3-FEAB5FB1430D}">
      <dsp:nvSpPr>
        <dsp:cNvPr id="0" name=""/>
        <dsp:cNvSpPr/>
      </dsp:nvSpPr>
      <dsp:spPr>
        <a:xfrm>
          <a:off x="0" y="692753"/>
          <a:ext cx="6512101"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D1FA343-0BEB-4415-A31C-05A6ED3669E0}">
      <dsp:nvSpPr>
        <dsp:cNvPr id="0" name=""/>
        <dsp:cNvSpPr/>
      </dsp:nvSpPr>
      <dsp:spPr>
        <a:xfrm>
          <a:off x="0" y="692753"/>
          <a:ext cx="6512101" cy="6921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Local center for 988</a:t>
          </a:r>
        </a:p>
      </dsp:txBody>
      <dsp:txXfrm>
        <a:off x="0" y="692753"/>
        <a:ext cx="6512101" cy="692162"/>
      </dsp:txXfrm>
    </dsp:sp>
    <dsp:sp modelId="{54B771FF-2B4A-40BA-934C-3D608E40A8C1}">
      <dsp:nvSpPr>
        <dsp:cNvPr id="0" name=""/>
        <dsp:cNvSpPr/>
      </dsp:nvSpPr>
      <dsp:spPr>
        <a:xfrm>
          <a:off x="0" y="1384916"/>
          <a:ext cx="6512101"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DF7E95A-E3AB-4272-917A-B4F5E11DF6D7}">
      <dsp:nvSpPr>
        <dsp:cNvPr id="0" name=""/>
        <dsp:cNvSpPr/>
      </dsp:nvSpPr>
      <dsp:spPr>
        <a:xfrm>
          <a:off x="0" y="1384916"/>
          <a:ext cx="6512101" cy="6921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Free and confidential</a:t>
          </a:r>
        </a:p>
      </dsp:txBody>
      <dsp:txXfrm>
        <a:off x="0" y="1384916"/>
        <a:ext cx="6512101" cy="692162"/>
      </dsp:txXfrm>
    </dsp:sp>
    <dsp:sp modelId="{A18854AF-3678-403D-8FCA-33F63A8E9008}">
      <dsp:nvSpPr>
        <dsp:cNvPr id="0" name=""/>
        <dsp:cNvSpPr/>
      </dsp:nvSpPr>
      <dsp:spPr>
        <a:xfrm>
          <a:off x="0" y="2077078"/>
          <a:ext cx="6512101"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78E065E-4131-46FD-86A6-803420AFA2A6}">
      <dsp:nvSpPr>
        <dsp:cNvPr id="0" name=""/>
        <dsp:cNvSpPr/>
      </dsp:nvSpPr>
      <dsp:spPr>
        <a:xfrm>
          <a:off x="0" y="2077078"/>
          <a:ext cx="6512101" cy="6921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24/7 phones: 301-738-2255</a:t>
          </a:r>
        </a:p>
      </dsp:txBody>
      <dsp:txXfrm>
        <a:off x="0" y="2077078"/>
        <a:ext cx="6512101" cy="692162"/>
      </dsp:txXfrm>
    </dsp:sp>
    <dsp:sp modelId="{544243D9-6873-44E1-9CD2-D8B0F1EBD587}">
      <dsp:nvSpPr>
        <dsp:cNvPr id="0" name=""/>
        <dsp:cNvSpPr/>
      </dsp:nvSpPr>
      <dsp:spPr>
        <a:xfrm>
          <a:off x="0" y="2769241"/>
          <a:ext cx="6512101"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27D6FB9-3847-4F37-983E-13C4B5BF15C6}">
      <dsp:nvSpPr>
        <dsp:cNvPr id="0" name=""/>
        <dsp:cNvSpPr/>
      </dsp:nvSpPr>
      <dsp:spPr>
        <a:xfrm>
          <a:off x="0" y="2769241"/>
          <a:ext cx="6512101" cy="6921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rtl="0">
            <a:lnSpc>
              <a:spcPct val="90000"/>
            </a:lnSpc>
            <a:spcBef>
              <a:spcPct val="0"/>
            </a:spcBef>
            <a:spcAft>
              <a:spcPct val="35000"/>
            </a:spcAft>
            <a:buNone/>
          </a:pPr>
          <a:r>
            <a:rPr lang="en-US" sz="2000" kern="1200">
              <a:latin typeface="Franklin Gothic Book"/>
            </a:rPr>
            <a:t>24/7 call or</a:t>
          </a:r>
          <a:r>
            <a:rPr lang="en-US" sz="2000" kern="1200"/>
            <a:t> text: 988</a:t>
          </a:r>
        </a:p>
      </dsp:txBody>
      <dsp:txXfrm>
        <a:off x="0" y="2769241"/>
        <a:ext cx="6512101" cy="692162"/>
      </dsp:txXfrm>
    </dsp:sp>
    <dsp:sp modelId="{BDD027AA-0AC2-43D6-8DB3-05158D8EEC0E}">
      <dsp:nvSpPr>
        <dsp:cNvPr id="0" name=""/>
        <dsp:cNvSpPr/>
      </dsp:nvSpPr>
      <dsp:spPr>
        <a:xfrm>
          <a:off x="0" y="3461403"/>
          <a:ext cx="6512101"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35EA5CE-9786-49D7-A52E-064FCBC3A4BA}">
      <dsp:nvSpPr>
        <dsp:cNvPr id="0" name=""/>
        <dsp:cNvSpPr/>
      </dsp:nvSpPr>
      <dsp:spPr>
        <a:xfrm>
          <a:off x="0" y="3461403"/>
          <a:ext cx="6512101" cy="6921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24/7 Chat: 988lifeline.org</a:t>
          </a:r>
        </a:p>
      </dsp:txBody>
      <dsp:txXfrm>
        <a:off x="0" y="3461403"/>
        <a:ext cx="6512101" cy="692162"/>
      </dsp:txXfrm>
    </dsp:sp>
    <dsp:sp modelId="{C3107F16-EE8C-4044-93B4-C6AC66A05817}">
      <dsp:nvSpPr>
        <dsp:cNvPr id="0" name=""/>
        <dsp:cNvSpPr/>
      </dsp:nvSpPr>
      <dsp:spPr>
        <a:xfrm>
          <a:off x="0" y="4153566"/>
          <a:ext cx="6512101"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0C89CA4-7CE7-49D3-B99A-3D6915626CCA}">
      <dsp:nvSpPr>
        <dsp:cNvPr id="0" name=""/>
        <dsp:cNvSpPr/>
      </dsp:nvSpPr>
      <dsp:spPr>
        <a:xfrm>
          <a:off x="0" y="4153566"/>
          <a:ext cx="6512101" cy="6921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Funded by Montgomery County, state of Maryland, and individual donors</a:t>
          </a:r>
        </a:p>
      </dsp:txBody>
      <dsp:txXfrm>
        <a:off x="0" y="4153566"/>
        <a:ext cx="6512101" cy="692162"/>
      </dsp:txXfrm>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9B623A-4584-4A0B-98AF-F908114442BD}" type="datetimeFigureOut">
              <a:rPr lang="en-US" smtClean="0"/>
              <a:t>7/17/2024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8DF7CF-82CB-4806-83AD-1B1FDB8924A6}" type="slidenum">
              <a:rPr lang="en-US" smtClean="0"/>
              <a:t>‹#›</a:t>
            </a:fld>
            <a:endParaRPr lang="en-US"/>
          </a:p>
        </p:txBody>
      </p:sp>
    </p:spTree>
    <p:extLst>
      <p:ext uri="{BB962C8B-B14F-4D97-AF65-F5344CB8AC3E}">
        <p14:creationId xmlns:p14="http://schemas.microsoft.com/office/powerpoint/2010/main" val="3091620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B2D0B5-AB6F-4115-9084-84FEFCDA3384}" type="slidenum">
              <a:rPr lang="en-US" smtClean="0"/>
              <a:t>2</a:t>
            </a:fld>
            <a:endParaRPr lang="en-US"/>
          </a:p>
        </p:txBody>
      </p:sp>
    </p:spTree>
    <p:extLst>
      <p:ext uri="{BB962C8B-B14F-4D97-AF65-F5344CB8AC3E}">
        <p14:creationId xmlns:p14="http://schemas.microsoft.com/office/powerpoint/2010/main" val="20242442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08DF7CF-82CB-4806-83AD-1B1FDB8924A6}" type="slidenum">
              <a:rPr lang="en-US" smtClean="0"/>
              <a:t>12</a:t>
            </a:fld>
            <a:endParaRPr lang="en-US"/>
          </a:p>
        </p:txBody>
      </p:sp>
    </p:spTree>
    <p:extLst>
      <p:ext uri="{BB962C8B-B14F-4D97-AF65-F5344CB8AC3E}">
        <p14:creationId xmlns:p14="http://schemas.microsoft.com/office/powerpoint/2010/main" val="1703614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08DF7CF-82CB-4806-83AD-1B1FDB8924A6}" type="slidenum">
              <a:rPr lang="en-US" smtClean="0"/>
              <a:t>13</a:t>
            </a:fld>
            <a:endParaRPr lang="en-US"/>
          </a:p>
        </p:txBody>
      </p:sp>
    </p:spTree>
    <p:extLst>
      <p:ext uri="{BB962C8B-B14F-4D97-AF65-F5344CB8AC3E}">
        <p14:creationId xmlns:p14="http://schemas.microsoft.com/office/powerpoint/2010/main" val="6445387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xfrm>
            <a:off x="717550" y="1162050"/>
            <a:ext cx="5575300" cy="3136900"/>
          </a:xfrm>
          <a:ln/>
        </p:spPr>
      </p:sp>
      <p:sp>
        <p:nvSpPr>
          <p:cNvPr id="49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b="1"/>
          </a:p>
        </p:txBody>
      </p:sp>
      <p:sp>
        <p:nvSpPr>
          <p:cNvPr id="49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09" indent="-285734" eaLnBrk="0" hangingPunct="0">
              <a:spcBef>
                <a:spcPct val="30000"/>
              </a:spcBef>
              <a:defRPr sz="1200">
                <a:solidFill>
                  <a:schemeClr val="tx1"/>
                </a:solidFill>
                <a:latin typeface="Arial" pitchFamily="34" charset="0"/>
              </a:defRPr>
            </a:lvl2pPr>
            <a:lvl3pPr marL="1142937" indent="-228587" eaLnBrk="0" hangingPunct="0">
              <a:spcBef>
                <a:spcPct val="30000"/>
              </a:spcBef>
              <a:defRPr sz="1200">
                <a:solidFill>
                  <a:schemeClr val="tx1"/>
                </a:solidFill>
                <a:latin typeface="Arial" pitchFamily="34" charset="0"/>
              </a:defRPr>
            </a:lvl3pPr>
            <a:lvl4pPr marL="1600111" indent="-228587" eaLnBrk="0" hangingPunct="0">
              <a:spcBef>
                <a:spcPct val="30000"/>
              </a:spcBef>
              <a:defRPr sz="1200">
                <a:solidFill>
                  <a:schemeClr val="tx1"/>
                </a:solidFill>
                <a:latin typeface="Arial" pitchFamily="34" charset="0"/>
              </a:defRPr>
            </a:lvl4pPr>
            <a:lvl5pPr marL="2057287" indent="-228587" eaLnBrk="0" hangingPunct="0">
              <a:spcBef>
                <a:spcPct val="30000"/>
              </a:spcBef>
              <a:defRPr sz="1200">
                <a:solidFill>
                  <a:schemeClr val="tx1"/>
                </a:solidFill>
                <a:latin typeface="Arial" pitchFamily="34" charset="0"/>
              </a:defRPr>
            </a:lvl5pPr>
            <a:lvl6pPr marL="2514461" indent="-228587" eaLnBrk="0" fontAlgn="base" hangingPunct="0">
              <a:spcBef>
                <a:spcPct val="30000"/>
              </a:spcBef>
              <a:spcAft>
                <a:spcPct val="0"/>
              </a:spcAft>
              <a:defRPr sz="1200">
                <a:solidFill>
                  <a:schemeClr val="tx1"/>
                </a:solidFill>
                <a:latin typeface="Arial" pitchFamily="34" charset="0"/>
              </a:defRPr>
            </a:lvl6pPr>
            <a:lvl7pPr marL="2971635" indent="-228587" eaLnBrk="0" fontAlgn="base" hangingPunct="0">
              <a:spcBef>
                <a:spcPct val="30000"/>
              </a:spcBef>
              <a:spcAft>
                <a:spcPct val="0"/>
              </a:spcAft>
              <a:defRPr sz="1200">
                <a:solidFill>
                  <a:schemeClr val="tx1"/>
                </a:solidFill>
                <a:latin typeface="Arial" pitchFamily="34" charset="0"/>
              </a:defRPr>
            </a:lvl7pPr>
            <a:lvl8pPr marL="3428811" indent="-228587" eaLnBrk="0" fontAlgn="base" hangingPunct="0">
              <a:spcBef>
                <a:spcPct val="30000"/>
              </a:spcBef>
              <a:spcAft>
                <a:spcPct val="0"/>
              </a:spcAft>
              <a:defRPr sz="1200">
                <a:solidFill>
                  <a:schemeClr val="tx1"/>
                </a:solidFill>
                <a:latin typeface="Arial" pitchFamily="34" charset="0"/>
              </a:defRPr>
            </a:lvl8pPr>
            <a:lvl9pPr marL="3885985" indent="-228587"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A8A4C4B8-6E59-436C-85AA-8845E5DF8922}" type="slidenum">
              <a:rPr lang="en-US" altLang="en-US" smtClean="0"/>
              <a:pPr eaLnBrk="1" hangingPunct="1">
                <a:spcBef>
                  <a:spcPct val="0"/>
                </a:spcBef>
              </a:pPr>
              <a:t>15</a:t>
            </a:fld>
            <a:endParaRPr lang="en-US" altLang="en-US"/>
          </a:p>
        </p:txBody>
      </p:sp>
    </p:spTree>
    <p:extLst>
      <p:ext uri="{BB962C8B-B14F-4D97-AF65-F5344CB8AC3E}">
        <p14:creationId xmlns:p14="http://schemas.microsoft.com/office/powerpoint/2010/main" val="31071836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BECAC4-3408-48EB-A5E8-A913AF10E96A}" type="slidenum">
              <a:rPr lang="en-US" smtClean="0"/>
              <a:t>16</a:t>
            </a:fld>
            <a:endParaRPr lang="en-US"/>
          </a:p>
        </p:txBody>
      </p:sp>
    </p:spTree>
    <p:extLst>
      <p:ext uri="{BB962C8B-B14F-4D97-AF65-F5344CB8AC3E}">
        <p14:creationId xmlns:p14="http://schemas.microsoft.com/office/powerpoint/2010/main" val="20942658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031"/>
          <p:cNvSpPr>
            <a:spLocks noGrp="1" noChangeArrowheads="1"/>
          </p:cNvSpPr>
          <p:nvPr>
            <p:ph type="sldNum" sz="quarter" idx="5"/>
          </p:nvPr>
        </p:nvSpPr>
        <p:spPr>
          <a:noFill/>
        </p:spPr>
        <p:txBody>
          <a:bodyPr/>
          <a:lstStyle>
            <a:lvl1pPr>
              <a:spcBef>
                <a:spcPct val="30000"/>
              </a:spcBef>
              <a:defRPr kumimoji="1" sz="1200">
                <a:solidFill>
                  <a:schemeClr val="tx1"/>
                </a:solidFill>
                <a:latin typeface="Arial" panose="020B0604020202020204" pitchFamily="34" charset="0"/>
              </a:defRPr>
            </a:lvl1pPr>
            <a:lvl2pPr marL="770007" indent="-296033">
              <a:spcBef>
                <a:spcPct val="30000"/>
              </a:spcBef>
              <a:defRPr kumimoji="1" sz="1200">
                <a:solidFill>
                  <a:schemeClr val="tx1"/>
                </a:solidFill>
                <a:latin typeface="Arial" panose="020B0604020202020204" pitchFamily="34" charset="0"/>
              </a:defRPr>
            </a:lvl2pPr>
            <a:lvl3pPr marL="1185747" indent="-236179">
              <a:spcBef>
                <a:spcPct val="30000"/>
              </a:spcBef>
              <a:defRPr kumimoji="1" sz="1200">
                <a:solidFill>
                  <a:schemeClr val="tx1"/>
                </a:solidFill>
                <a:latin typeface="Arial" panose="020B0604020202020204" pitchFamily="34" charset="0"/>
              </a:defRPr>
            </a:lvl3pPr>
            <a:lvl4pPr marL="1659722" indent="-236179">
              <a:spcBef>
                <a:spcPct val="30000"/>
              </a:spcBef>
              <a:defRPr kumimoji="1" sz="1200">
                <a:solidFill>
                  <a:schemeClr val="tx1"/>
                </a:solidFill>
                <a:latin typeface="Arial" panose="020B0604020202020204" pitchFamily="34" charset="0"/>
              </a:defRPr>
            </a:lvl4pPr>
            <a:lvl5pPr marL="2135315" indent="-236179">
              <a:spcBef>
                <a:spcPct val="30000"/>
              </a:spcBef>
              <a:defRPr kumimoji="1" sz="1200">
                <a:solidFill>
                  <a:schemeClr val="tx1"/>
                </a:solidFill>
                <a:latin typeface="Arial" panose="020B0604020202020204" pitchFamily="34" charset="0"/>
              </a:defRPr>
            </a:lvl5pPr>
            <a:lvl6pPr marL="2601201" indent="-236179" eaLnBrk="0" fontAlgn="base" hangingPunct="0">
              <a:spcBef>
                <a:spcPct val="30000"/>
              </a:spcBef>
              <a:spcAft>
                <a:spcPct val="0"/>
              </a:spcAft>
              <a:defRPr kumimoji="1" sz="1200">
                <a:solidFill>
                  <a:schemeClr val="tx1"/>
                </a:solidFill>
                <a:latin typeface="Arial" panose="020B0604020202020204" pitchFamily="34" charset="0"/>
              </a:defRPr>
            </a:lvl6pPr>
            <a:lvl7pPr marL="3067088" indent="-236179" eaLnBrk="0" fontAlgn="base" hangingPunct="0">
              <a:spcBef>
                <a:spcPct val="30000"/>
              </a:spcBef>
              <a:spcAft>
                <a:spcPct val="0"/>
              </a:spcAft>
              <a:defRPr kumimoji="1" sz="1200">
                <a:solidFill>
                  <a:schemeClr val="tx1"/>
                </a:solidFill>
                <a:latin typeface="Arial" panose="020B0604020202020204" pitchFamily="34" charset="0"/>
              </a:defRPr>
            </a:lvl7pPr>
            <a:lvl8pPr marL="3532975" indent="-236179" eaLnBrk="0" fontAlgn="base" hangingPunct="0">
              <a:spcBef>
                <a:spcPct val="30000"/>
              </a:spcBef>
              <a:spcAft>
                <a:spcPct val="0"/>
              </a:spcAft>
              <a:defRPr kumimoji="1" sz="1200">
                <a:solidFill>
                  <a:schemeClr val="tx1"/>
                </a:solidFill>
                <a:latin typeface="Arial" panose="020B0604020202020204" pitchFamily="34" charset="0"/>
              </a:defRPr>
            </a:lvl8pPr>
            <a:lvl9pPr marL="3998862" indent="-236179"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6E5BFF93-B51B-42E1-BE1C-0630C1A201A7}" type="slidenum">
              <a:rPr kumimoji="0" lang="en-US" altLang="en-US" smtClean="0">
                <a:latin typeface="Times New Roman" panose="02020603050405020304" pitchFamily="18" charset="0"/>
              </a:rPr>
              <a:pPr>
                <a:spcBef>
                  <a:spcPct val="0"/>
                </a:spcBef>
              </a:pPr>
              <a:t>17</a:t>
            </a:fld>
            <a:endParaRPr kumimoji="0" lang="en-US" altLang="en-US">
              <a:latin typeface="Times New Roman" panose="02020603050405020304" pitchFamily="18" charset="0"/>
            </a:endParaRPr>
          </a:p>
        </p:txBody>
      </p:sp>
      <p:sp>
        <p:nvSpPr>
          <p:cNvPr id="40963" name="Rectangle 2"/>
          <p:cNvSpPr>
            <a:spLocks noGrp="1" noRot="1" noChangeAspect="1" noChangeArrowheads="1" noTextEdit="1"/>
          </p:cNvSpPr>
          <p:nvPr>
            <p:ph type="sldImg"/>
          </p:nvPr>
        </p:nvSpPr>
        <p:spPr>
          <a:xfrm>
            <a:off x="685800" y="1143000"/>
            <a:ext cx="5486400" cy="3086100"/>
          </a:xfrm>
          <a:ln/>
        </p:spPr>
      </p:sp>
      <p:sp>
        <p:nvSpPr>
          <p:cNvPr id="40964" name="Rectangle 3"/>
          <p:cNvSpPr>
            <a:spLocks noGrp="1" noChangeArrowheads="1"/>
          </p:cNvSpPr>
          <p:nvPr>
            <p:ph type="body" idx="1"/>
          </p:nvPr>
        </p:nvSpPr>
        <p:spPr>
          <a:noFill/>
        </p:spPr>
        <p:txBody>
          <a:bodyPr/>
          <a:lstStyle/>
          <a:p>
            <a:r>
              <a:rPr lang="en-US" altLang="en-US">
                <a:latin typeface="Arial"/>
                <a:cs typeface="Arial"/>
              </a:rPr>
              <a:t>Be a good listener - Discuss as you would any other topic</a:t>
            </a:r>
          </a:p>
          <a:p>
            <a:r>
              <a:rPr lang="en-US" altLang="en-US">
                <a:latin typeface="Arial"/>
                <a:cs typeface="Arial"/>
              </a:rPr>
              <a:t>Be non-judgmental - Don’t debate &amp; Don’t lecture</a:t>
            </a:r>
          </a:p>
          <a:p>
            <a:r>
              <a:rPr lang="en-US" altLang="en-US" b="1">
                <a:latin typeface="Arial"/>
                <a:cs typeface="Arial"/>
              </a:rPr>
              <a:t>CONFRONTING SUICIIDE</a:t>
            </a:r>
            <a:endParaRPr lang="en-US" altLang="en-US">
              <a:latin typeface="Arial"/>
              <a:cs typeface="Arial"/>
            </a:endParaRPr>
          </a:p>
          <a:p>
            <a:r>
              <a:rPr lang="en-US" altLang="en-US" b="1">
                <a:latin typeface="Arial"/>
                <a:cs typeface="Arial"/>
              </a:rPr>
              <a:t>* How do we assess how suicidal a person is?  : FOLLOW  3  STAGES:</a:t>
            </a:r>
            <a:endParaRPr lang="en-US" altLang="en-US">
              <a:latin typeface="Arial"/>
              <a:cs typeface="Arial"/>
            </a:endParaRPr>
          </a:p>
          <a:p>
            <a:r>
              <a:rPr lang="en-US" altLang="en-US" b="1">
                <a:latin typeface="Arial"/>
                <a:cs typeface="Arial"/>
              </a:rPr>
              <a:t>1.</a:t>
            </a:r>
            <a:r>
              <a:rPr lang="en-US" altLang="en-US" b="1">
                <a:latin typeface="Times New Roman"/>
                <a:cs typeface="Times New Roman"/>
              </a:rPr>
              <a:t>      </a:t>
            </a:r>
            <a:r>
              <a:rPr lang="en-US" altLang="en-US" b="1">
                <a:latin typeface="Arial"/>
                <a:cs typeface="Arial"/>
              </a:rPr>
              <a:t>IDEATION –Asking if they are thinking about it</a:t>
            </a:r>
            <a:endParaRPr lang="en-US" altLang="en-US">
              <a:latin typeface="Arial"/>
              <a:cs typeface="Arial"/>
            </a:endParaRPr>
          </a:p>
          <a:p>
            <a:r>
              <a:rPr lang="en-US" altLang="en-US">
                <a:latin typeface="Arial"/>
                <a:cs typeface="Arial"/>
              </a:rPr>
              <a:t>1.</a:t>
            </a:r>
            <a:r>
              <a:rPr lang="en-US" altLang="en-US">
                <a:latin typeface="Times New Roman"/>
                <a:cs typeface="Times New Roman"/>
              </a:rPr>
              <a:t>      </a:t>
            </a:r>
            <a:r>
              <a:rPr lang="en-US" altLang="en-US">
                <a:latin typeface="Arial"/>
                <a:cs typeface="Arial"/>
              </a:rPr>
              <a:t>Don’t be afraid to ask- I was at first</a:t>
            </a:r>
          </a:p>
          <a:p>
            <a:r>
              <a:rPr lang="en-US" altLang="en-US">
                <a:latin typeface="Arial"/>
                <a:cs typeface="Arial"/>
              </a:rPr>
              <a:t>2.</a:t>
            </a:r>
            <a:r>
              <a:rPr lang="en-US" altLang="en-US">
                <a:latin typeface="Times New Roman"/>
                <a:cs typeface="Times New Roman"/>
              </a:rPr>
              <a:t>      </a:t>
            </a:r>
            <a:r>
              <a:rPr lang="en-US" altLang="en-US">
                <a:latin typeface="Arial"/>
                <a:cs typeface="Arial"/>
              </a:rPr>
              <a:t>Ask as soon as you get a warning sign or your intuition tells you they may be contemplating suicide.  </a:t>
            </a:r>
            <a:endParaRPr lang="en-US" altLang="en-US">
              <a:latin typeface="Arial" panose="020B0604020202020204" pitchFamily="34" charset="0"/>
              <a:cs typeface="Arial"/>
            </a:endParaRPr>
          </a:p>
          <a:p>
            <a:r>
              <a:rPr lang="en-US" altLang="en-US">
                <a:latin typeface="Arial"/>
                <a:cs typeface="Arial"/>
              </a:rPr>
              <a:t>3.</a:t>
            </a:r>
            <a:r>
              <a:rPr lang="en-US" altLang="en-US">
                <a:latin typeface="Times New Roman"/>
                <a:cs typeface="Times New Roman"/>
              </a:rPr>
              <a:t>      </a:t>
            </a:r>
            <a:r>
              <a:rPr lang="en-US" altLang="en-US">
                <a:latin typeface="Arial"/>
                <a:cs typeface="Arial"/>
              </a:rPr>
              <a:t>The worst they will do is say “yes” or “no”</a:t>
            </a:r>
          </a:p>
          <a:p>
            <a:r>
              <a:rPr lang="en-US" altLang="en-US">
                <a:latin typeface="Arial"/>
                <a:cs typeface="Arial"/>
              </a:rPr>
              <a:t>4.</a:t>
            </a:r>
            <a:r>
              <a:rPr lang="en-US" altLang="en-US">
                <a:latin typeface="Times New Roman"/>
                <a:cs typeface="Times New Roman"/>
              </a:rPr>
              <a:t>      </a:t>
            </a:r>
            <a:r>
              <a:rPr lang="en-US" altLang="en-US">
                <a:latin typeface="Arial"/>
                <a:cs typeface="Arial"/>
              </a:rPr>
              <a:t>Gentle vs. extreme</a:t>
            </a:r>
          </a:p>
          <a:p>
            <a:r>
              <a:rPr lang="en-US" altLang="en-US">
                <a:latin typeface="Symbol"/>
                <a:cs typeface="Times New Roman" panose="02020603050405020304" pitchFamily="18" charset="0"/>
                <a:sym typeface="Symbol"/>
              </a:rPr>
              <a:t>·</a:t>
            </a:r>
            <a:r>
              <a:rPr lang="en-US" altLang="en-US">
                <a:latin typeface="Times New Roman"/>
                <a:cs typeface="Times New Roman"/>
              </a:rPr>
              <a:t>        </a:t>
            </a:r>
            <a:r>
              <a:rPr lang="en-US" altLang="en-US">
                <a:latin typeface="Arial"/>
                <a:cs typeface="Arial"/>
              </a:rPr>
              <a:t>Harm yourself?</a:t>
            </a:r>
          </a:p>
          <a:p>
            <a:r>
              <a:rPr lang="en-US" altLang="en-US">
                <a:latin typeface="Symbol"/>
                <a:cs typeface="Times New Roman" panose="02020603050405020304" pitchFamily="18" charset="0"/>
                <a:sym typeface="Symbol"/>
              </a:rPr>
              <a:t>·</a:t>
            </a:r>
            <a:r>
              <a:rPr lang="en-US" altLang="en-US">
                <a:latin typeface="Times New Roman"/>
                <a:cs typeface="Times New Roman"/>
              </a:rPr>
              <a:t>        </a:t>
            </a:r>
            <a:r>
              <a:rPr lang="en-US" altLang="en-US">
                <a:latin typeface="Arial"/>
                <a:cs typeface="Arial"/>
              </a:rPr>
              <a:t>Kill yourself?  -extreme language for extreme act</a:t>
            </a:r>
          </a:p>
          <a:p>
            <a:r>
              <a:rPr lang="en-US" altLang="en-US">
                <a:latin typeface="Symbol"/>
                <a:cs typeface="Times New Roman" panose="02020603050405020304" pitchFamily="18" charset="0"/>
                <a:sym typeface="Symbol"/>
              </a:rPr>
              <a:t>·</a:t>
            </a:r>
            <a:r>
              <a:rPr lang="en-US" altLang="en-US">
                <a:latin typeface="Times New Roman"/>
                <a:cs typeface="Times New Roman"/>
              </a:rPr>
              <a:t>        </a:t>
            </a:r>
            <a:r>
              <a:rPr lang="en-US" altLang="en-US">
                <a:latin typeface="Arial"/>
                <a:cs typeface="Arial"/>
              </a:rPr>
              <a:t>“end your life “ </a:t>
            </a:r>
            <a:endParaRPr lang="en-US" altLang="en-US">
              <a:latin typeface="Arial" panose="020B0604020202020204" pitchFamily="34" charset="0"/>
              <a:cs typeface="Arial"/>
            </a:endParaRPr>
          </a:p>
          <a:p>
            <a:r>
              <a:rPr lang="en-US" altLang="en-US">
                <a:latin typeface="Arial"/>
                <a:cs typeface="Arial"/>
              </a:rPr>
              <a:t>2.</a:t>
            </a:r>
            <a:r>
              <a:rPr lang="en-US" altLang="en-US">
                <a:latin typeface="Times New Roman"/>
                <a:cs typeface="Times New Roman"/>
              </a:rPr>
              <a:t>      </a:t>
            </a:r>
            <a:r>
              <a:rPr lang="en-US" altLang="en-US" b="1">
                <a:latin typeface="Arial"/>
                <a:cs typeface="Arial"/>
              </a:rPr>
              <a:t>PLAN- </a:t>
            </a:r>
            <a:endParaRPr lang="en-US" altLang="en-US">
              <a:latin typeface="Arial" panose="020B0604020202020204" pitchFamily="34" charset="0"/>
              <a:cs typeface="Times New Roman" panose="02020603050405020304" pitchFamily="18" charset="0"/>
            </a:endParaRPr>
          </a:p>
          <a:p>
            <a:pPr algn="just"/>
            <a:r>
              <a:rPr lang="en-US" altLang="en-US">
                <a:latin typeface="Arial"/>
                <a:cs typeface="Arial"/>
              </a:rPr>
              <a:t>-</a:t>
            </a:r>
            <a:r>
              <a:rPr lang="en-US" altLang="en-US">
                <a:latin typeface="Times New Roman"/>
                <a:cs typeface="Times New Roman"/>
              </a:rPr>
              <a:t>         </a:t>
            </a:r>
            <a:r>
              <a:rPr lang="en-US" altLang="en-US">
                <a:latin typeface="Arial"/>
                <a:cs typeface="Arial"/>
              </a:rPr>
              <a:t>“</a:t>
            </a:r>
            <a:r>
              <a:rPr lang="en-US" altLang="en-US" b="1">
                <a:latin typeface="Arial"/>
                <a:cs typeface="Arial"/>
              </a:rPr>
              <a:t>where</a:t>
            </a:r>
            <a:r>
              <a:rPr lang="en-US" altLang="en-US">
                <a:latin typeface="Arial"/>
                <a:cs typeface="Arial"/>
              </a:rPr>
              <a:t> are you going to do it”</a:t>
            </a:r>
          </a:p>
          <a:p>
            <a:pPr algn="just"/>
            <a:r>
              <a:rPr lang="en-US" altLang="en-US">
                <a:latin typeface="Arial"/>
                <a:cs typeface="Arial"/>
              </a:rPr>
              <a:t>-</a:t>
            </a:r>
            <a:r>
              <a:rPr lang="en-US" altLang="en-US">
                <a:latin typeface="Times New Roman"/>
                <a:cs typeface="Times New Roman"/>
              </a:rPr>
              <a:t>         </a:t>
            </a:r>
            <a:r>
              <a:rPr lang="en-US" altLang="en-US">
                <a:latin typeface="Arial"/>
                <a:cs typeface="Arial"/>
              </a:rPr>
              <a:t>“</a:t>
            </a:r>
            <a:r>
              <a:rPr lang="en-US" altLang="en-US" b="1">
                <a:latin typeface="Arial"/>
                <a:cs typeface="Arial"/>
              </a:rPr>
              <a:t>where</a:t>
            </a:r>
            <a:r>
              <a:rPr lang="en-US" altLang="en-US">
                <a:latin typeface="Arial"/>
                <a:cs typeface="Arial"/>
              </a:rPr>
              <a:t> are you going to do it”</a:t>
            </a:r>
          </a:p>
          <a:p>
            <a:pPr algn="just"/>
            <a:r>
              <a:rPr lang="en-US" altLang="en-US">
                <a:latin typeface="Arial"/>
                <a:cs typeface="Arial"/>
              </a:rPr>
              <a:t>-</a:t>
            </a:r>
            <a:r>
              <a:rPr lang="en-US" altLang="en-US">
                <a:latin typeface="Times New Roman"/>
                <a:cs typeface="Times New Roman"/>
              </a:rPr>
              <a:t>         </a:t>
            </a:r>
            <a:r>
              <a:rPr lang="en-US" altLang="en-US">
                <a:latin typeface="Arial"/>
                <a:cs typeface="Arial"/>
              </a:rPr>
              <a:t>“</a:t>
            </a:r>
            <a:r>
              <a:rPr lang="en-US" altLang="en-US" b="1">
                <a:latin typeface="Arial"/>
                <a:cs typeface="Arial"/>
              </a:rPr>
              <a:t>how</a:t>
            </a:r>
            <a:r>
              <a:rPr lang="en-US" altLang="en-US">
                <a:latin typeface="Arial"/>
                <a:cs typeface="Arial"/>
              </a:rPr>
              <a:t> are you going to do it”</a:t>
            </a:r>
          </a:p>
          <a:p>
            <a:pPr algn="just"/>
            <a:r>
              <a:rPr lang="en-US" altLang="en-US">
                <a:latin typeface="Arial"/>
                <a:cs typeface="Arial"/>
              </a:rPr>
              <a:t> </a:t>
            </a:r>
          </a:p>
          <a:p>
            <a:pPr algn="just"/>
            <a:r>
              <a:rPr lang="en-US" altLang="en-US">
                <a:latin typeface="Arial"/>
                <a:cs typeface="Arial"/>
              </a:rPr>
              <a:t>**If they say they have a weapon, pills, rope, knife etc., we want to remove those items as soon as possible.  Use “I’ messages and ask them to put the item in the drawer, other room , stop driving –if their plan is to crash, etc..  </a:t>
            </a:r>
            <a:endParaRPr lang="en-US" altLang="en-US">
              <a:latin typeface="Arial" panose="020B0604020202020204" pitchFamily="34" charset="0"/>
              <a:cs typeface="Arial"/>
            </a:endParaRPr>
          </a:p>
          <a:p>
            <a:pPr algn="just"/>
            <a:r>
              <a:rPr lang="en-US" altLang="en-US">
                <a:latin typeface="Arial"/>
                <a:cs typeface="Arial"/>
              </a:rPr>
              <a:t>“I” message </a:t>
            </a:r>
            <a:r>
              <a:rPr lang="en-US" altLang="en-US" b="1">
                <a:latin typeface="Arial"/>
                <a:cs typeface="Arial"/>
              </a:rPr>
              <a:t>“It makes me very uncomfortable that you have the gun in your hands. It would make me feel a lot better if you would unload the gun and stick the gun in the bottom drawer, and the bullets in a cabinet in the other room</a:t>
            </a:r>
            <a:r>
              <a:rPr lang="en-US" altLang="en-US">
                <a:latin typeface="Arial"/>
                <a:cs typeface="Arial"/>
              </a:rPr>
              <a:t>.  </a:t>
            </a:r>
            <a:r>
              <a:rPr lang="en-US" altLang="en-US" b="1">
                <a:latin typeface="Arial"/>
                <a:cs typeface="Arial"/>
              </a:rPr>
              <a:t>I’ll wait while you do it</a:t>
            </a:r>
            <a:r>
              <a:rPr lang="en-US" altLang="en-US">
                <a:latin typeface="Arial"/>
                <a:cs typeface="Arial"/>
              </a:rPr>
              <a:t>”</a:t>
            </a:r>
          </a:p>
          <a:p>
            <a:pPr algn="just"/>
            <a:r>
              <a:rPr lang="en-US" altLang="en-US">
                <a:latin typeface="Arial"/>
                <a:cs typeface="Arial"/>
              </a:rPr>
              <a:t>-</a:t>
            </a:r>
            <a:r>
              <a:rPr lang="en-US" altLang="en-US">
                <a:latin typeface="Times New Roman"/>
                <a:cs typeface="Times New Roman"/>
              </a:rPr>
              <a:t>  </a:t>
            </a:r>
            <a:r>
              <a:rPr lang="en-US" altLang="en-US">
                <a:latin typeface="Arial"/>
                <a:cs typeface="Arial"/>
              </a:rPr>
              <a:t>you may hear:  </a:t>
            </a:r>
            <a:r>
              <a:rPr lang="en-US" altLang="en-US" b="1">
                <a:latin typeface="Arial"/>
                <a:cs typeface="Arial"/>
              </a:rPr>
              <a:t>“I need the gun/knife to kill myself”- you can respond with “You can keep the gun - but if you wouldn’t mind just please place in the drawer WHILE we are talking”</a:t>
            </a:r>
            <a:endParaRPr lang="en-US" altLang="en-US">
              <a:latin typeface="Arial"/>
              <a:cs typeface="Arial"/>
            </a:endParaRPr>
          </a:p>
          <a:p>
            <a:pPr algn="just"/>
            <a:r>
              <a:rPr lang="en-US" altLang="en-US">
                <a:latin typeface="Arial"/>
                <a:cs typeface="Arial"/>
              </a:rPr>
              <a:t> </a:t>
            </a:r>
          </a:p>
          <a:p>
            <a:pPr algn="just"/>
            <a:r>
              <a:rPr lang="en-US" altLang="en-US">
                <a:latin typeface="Arial"/>
                <a:cs typeface="Arial"/>
              </a:rPr>
              <a:t>***this is also important because if intervention has to be sent – you don’t want them ready with a loaded gun/weapon in their hand when the police and mobile teams arrive.</a:t>
            </a:r>
          </a:p>
          <a:p>
            <a:pPr algn="just"/>
            <a:r>
              <a:rPr lang="en-US" altLang="en-US" b="1">
                <a:latin typeface="Arial"/>
                <a:cs typeface="Arial"/>
              </a:rPr>
              <a:t>If they still intend to end their life soon (meaning that day/night/next morning), then we need to intervene.</a:t>
            </a:r>
            <a:endParaRPr lang="en-US" altLang="en-US">
              <a:latin typeface="Arial"/>
              <a:cs typeface="Arial"/>
            </a:endParaRPr>
          </a:p>
          <a:p>
            <a:pPr algn="just"/>
            <a:endParaRPr lang="en-US" altLang="en-US">
              <a:latin typeface="Arial"/>
              <a:cs typeface="Arial"/>
            </a:endParaRPr>
          </a:p>
          <a:p>
            <a:pPr algn="just"/>
            <a:r>
              <a:rPr lang="en-US" altLang="en-US" b="1">
                <a:latin typeface="Arial"/>
                <a:cs typeface="Arial"/>
              </a:rPr>
              <a:t>NOW WE KNOW A LOT ABOUT HE SITUATION--:WE HAVE ESTABLISHED THAT:</a:t>
            </a:r>
          </a:p>
          <a:p>
            <a:pPr algn="just"/>
            <a:r>
              <a:rPr lang="en-US" altLang="en-US" b="1">
                <a:latin typeface="Arial"/>
                <a:cs typeface="Arial"/>
              </a:rPr>
              <a:t>-</a:t>
            </a:r>
            <a:r>
              <a:rPr lang="en-US" altLang="en-US" b="1">
                <a:latin typeface="Times New Roman"/>
                <a:cs typeface="Times New Roman"/>
              </a:rPr>
              <a:t>         </a:t>
            </a:r>
            <a:r>
              <a:rPr lang="en-US" altLang="en-US" b="1">
                <a:latin typeface="Arial"/>
                <a:cs typeface="Arial"/>
              </a:rPr>
              <a:t>They are suicidal</a:t>
            </a:r>
          </a:p>
          <a:p>
            <a:pPr algn="just"/>
            <a:r>
              <a:rPr lang="en-US" altLang="en-US" b="1">
                <a:latin typeface="Arial"/>
                <a:cs typeface="Arial"/>
              </a:rPr>
              <a:t>-</a:t>
            </a:r>
            <a:r>
              <a:rPr lang="en-US" altLang="en-US" b="1">
                <a:latin typeface="Times New Roman"/>
                <a:cs typeface="Times New Roman"/>
              </a:rPr>
              <a:t>         </a:t>
            </a:r>
            <a:r>
              <a:rPr lang="en-US" altLang="en-US" b="1">
                <a:latin typeface="Arial"/>
                <a:cs typeface="Arial"/>
              </a:rPr>
              <a:t>They have a plan</a:t>
            </a:r>
          </a:p>
          <a:p>
            <a:pPr algn="just"/>
            <a:r>
              <a:rPr lang="en-US" altLang="en-US">
                <a:latin typeface="Arial"/>
                <a:cs typeface="Arial"/>
              </a:rPr>
              <a:t> </a:t>
            </a:r>
          </a:p>
          <a:p>
            <a:pPr algn="just"/>
            <a:r>
              <a:rPr lang="en-US" altLang="en-US">
                <a:latin typeface="Arial"/>
                <a:cs typeface="Arial"/>
              </a:rPr>
              <a:t>WE CAN HANDLE THE CALL AND COUNSEL THEM ON THEIR THOUGHTS ABOUT SUICIDE</a:t>
            </a:r>
          </a:p>
          <a:p>
            <a:pPr algn="just"/>
            <a:r>
              <a:rPr lang="en-US" altLang="en-US">
                <a:latin typeface="Arial"/>
                <a:cs typeface="Arial"/>
              </a:rPr>
              <a:t> </a:t>
            </a:r>
          </a:p>
          <a:p>
            <a:pPr algn="just"/>
            <a:r>
              <a:rPr lang="en-US" altLang="en-US" b="1">
                <a:latin typeface="Arial"/>
                <a:cs typeface="Arial"/>
              </a:rPr>
              <a:t>COMMON SAYINGS:</a:t>
            </a:r>
            <a:endParaRPr lang="en-US" altLang="en-US">
              <a:latin typeface="Arial"/>
              <a:cs typeface="Arial"/>
            </a:endParaRPr>
          </a:p>
          <a:p>
            <a:pPr algn="just"/>
            <a:r>
              <a:rPr lang="en-US" altLang="en-US">
                <a:latin typeface="Arial"/>
                <a:cs typeface="Arial"/>
              </a:rPr>
              <a:t>-</a:t>
            </a:r>
            <a:r>
              <a:rPr lang="en-US" altLang="en-US">
                <a:latin typeface="Times New Roman"/>
                <a:cs typeface="Times New Roman"/>
              </a:rPr>
              <a:t>         </a:t>
            </a:r>
            <a:r>
              <a:rPr lang="en-US" altLang="en-US" b="1">
                <a:latin typeface="Arial"/>
                <a:cs typeface="Arial"/>
              </a:rPr>
              <a:t>Better off dead </a:t>
            </a:r>
            <a:endParaRPr lang="en-US" altLang="en-US">
              <a:latin typeface="Arial" panose="020B0604020202020204" pitchFamily="34" charset="0"/>
              <a:cs typeface="Times New Roman" panose="02020603050405020304" pitchFamily="18" charset="0"/>
            </a:endParaRPr>
          </a:p>
          <a:p>
            <a:pPr algn="just"/>
            <a:r>
              <a:rPr lang="en-US" altLang="en-US">
                <a:latin typeface="Arial"/>
                <a:cs typeface="Arial"/>
              </a:rPr>
              <a:t>-</a:t>
            </a:r>
            <a:r>
              <a:rPr lang="en-US" altLang="en-US">
                <a:latin typeface="Times New Roman"/>
                <a:cs typeface="Times New Roman"/>
              </a:rPr>
              <a:t>         </a:t>
            </a:r>
            <a:r>
              <a:rPr lang="en-US" altLang="en-US" b="1">
                <a:latin typeface="Arial"/>
                <a:cs typeface="Arial"/>
              </a:rPr>
              <a:t>Doesn’t matter anymore</a:t>
            </a:r>
            <a:endParaRPr lang="en-US" altLang="en-US">
              <a:latin typeface="Arial"/>
              <a:cs typeface="Arial"/>
            </a:endParaRPr>
          </a:p>
          <a:p>
            <a:pPr algn="just"/>
            <a:r>
              <a:rPr lang="en-US" altLang="en-US">
                <a:latin typeface="Arial"/>
                <a:cs typeface="Arial"/>
              </a:rPr>
              <a:t>-</a:t>
            </a:r>
            <a:r>
              <a:rPr lang="en-US" altLang="en-US">
                <a:latin typeface="Times New Roman"/>
                <a:cs typeface="Times New Roman"/>
              </a:rPr>
              <a:t>         </a:t>
            </a:r>
            <a:r>
              <a:rPr lang="en-US" altLang="en-US" b="1">
                <a:latin typeface="Arial"/>
                <a:cs typeface="Arial"/>
              </a:rPr>
              <a:t>There’s nothing more for me in this life -= respond “Maybe life is expecting more from you.”- family, career</a:t>
            </a:r>
            <a:endParaRPr lang="en-US" altLang="en-US">
              <a:latin typeface="Arial"/>
              <a:cs typeface="Arial"/>
            </a:endParaRPr>
          </a:p>
          <a:p>
            <a:pPr algn="just"/>
            <a:r>
              <a:rPr lang="en-US" altLang="en-US" b="1">
                <a:latin typeface="Arial"/>
                <a:cs typeface="Arial"/>
              </a:rPr>
              <a:t> </a:t>
            </a:r>
            <a:endParaRPr lang="en-US" altLang="en-US">
              <a:latin typeface="Arial"/>
              <a:cs typeface="Arial"/>
            </a:endParaRPr>
          </a:p>
          <a:p>
            <a:pPr algn="just"/>
            <a:r>
              <a:rPr lang="en-US" altLang="en-US">
                <a:latin typeface="Arial"/>
                <a:cs typeface="Arial"/>
              </a:rPr>
              <a:t>The goal when dealing with someone in an immediate crisis is to get them past the crisis- you may need to learn about them, their life (family, friends, hobbies, career) and then use some of these things as inspiration for them to keep living. – almost like a HOOK – a reason they must live.  </a:t>
            </a:r>
            <a:endParaRPr lang="en-US" altLang="en-US">
              <a:latin typeface="Arial" panose="020B0604020202020204" pitchFamily="34" charset="0"/>
              <a:cs typeface="Arial"/>
            </a:endParaRPr>
          </a:p>
          <a:p>
            <a:pPr algn="just"/>
            <a:r>
              <a:rPr lang="en-US" altLang="en-US">
                <a:latin typeface="Arial"/>
                <a:cs typeface="Arial"/>
              </a:rPr>
              <a:t> </a:t>
            </a:r>
          </a:p>
          <a:p>
            <a:pPr algn="just"/>
            <a:r>
              <a:rPr lang="en-US" altLang="en-US">
                <a:latin typeface="Arial"/>
                <a:cs typeface="Arial"/>
              </a:rPr>
              <a:t>-</a:t>
            </a:r>
            <a:r>
              <a:rPr lang="en-US" altLang="en-US">
                <a:latin typeface="Times New Roman"/>
                <a:cs typeface="Times New Roman"/>
              </a:rPr>
              <a:t>         </a:t>
            </a:r>
            <a:r>
              <a:rPr lang="en-US" altLang="en-US">
                <a:latin typeface="Arial"/>
                <a:cs typeface="Arial"/>
              </a:rPr>
              <a:t>Explain what a </a:t>
            </a:r>
            <a:r>
              <a:rPr lang="en-US" altLang="en-US" b="1">
                <a:latin typeface="Arial"/>
                <a:cs typeface="Arial"/>
              </a:rPr>
              <a:t>survivor</a:t>
            </a:r>
            <a:r>
              <a:rPr lang="en-US" altLang="en-US">
                <a:latin typeface="Arial"/>
                <a:cs typeface="Arial"/>
              </a:rPr>
              <a:t> is – then show them that they would make their loved ones survivors – and how it would affect their lives.</a:t>
            </a:r>
          </a:p>
          <a:p>
            <a:pPr algn="just"/>
            <a:endParaRPr lang="en-US" altLang="en-US">
              <a:latin typeface="Arial" panose="020B0604020202020204" pitchFamily="34" charset="0"/>
              <a:cs typeface="Arial"/>
            </a:endParaRPr>
          </a:p>
          <a:p>
            <a:pPr algn="just"/>
            <a:r>
              <a:rPr lang="en-US" altLang="en-US">
                <a:latin typeface="Arial"/>
                <a:cs typeface="Arial"/>
              </a:rPr>
              <a:t>- alcohol abuse</a:t>
            </a:r>
          </a:p>
          <a:p>
            <a:pPr algn="just"/>
            <a:r>
              <a:rPr lang="en-US" altLang="en-US">
                <a:latin typeface="Arial"/>
                <a:cs typeface="Arial"/>
              </a:rPr>
              <a:t>- copy-cat suicides.</a:t>
            </a:r>
          </a:p>
          <a:p>
            <a:pPr algn="just"/>
            <a:r>
              <a:rPr lang="en-US" altLang="en-US">
                <a:latin typeface="Arial"/>
                <a:cs typeface="Arial"/>
              </a:rPr>
              <a:t> </a:t>
            </a:r>
          </a:p>
          <a:p>
            <a:pPr algn="just"/>
            <a:r>
              <a:rPr lang="en-US" altLang="en-US">
                <a:latin typeface="Arial"/>
                <a:cs typeface="Arial"/>
              </a:rPr>
              <a:t> </a:t>
            </a:r>
          </a:p>
          <a:p>
            <a:pPr algn="just"/>
            <a:r>
              <a:rPr lang="en-US" altLang="en-US">
                <a:latin typeface="Arial"/>
                <a:cs typeface="Arial"/>
              </a:rPr>
              <a:t>_______________________________________________________________________</a:t>
            </a:r>
          </a:p>
          <a:p>
            <a:pPr algn="just"/>
            <a:r>
              <a:rPr lang="en-US" altLang="en-US">
                <a:latin typeface="Arial"/>
                <a:cs typeface="Arial"/>
              </a:rPr>
              <a:t> </a:t>
            </a:r>
          </a:p>
          <a:p>
            <a:pPr algn="just"/>
            <a:r>
              <a:rPr lang="en-US" altLang="en-US" b="1">
                <a:latin typeface="Arial"/>
                <a:cs typeface="Arial"/>
              </a:rPr>
              <a:t>ISOLATE THE PAIN/SUFFERING AND GUIDE TO PROBLEM SOLVING:</a:t>
            </a:r>
            <a:endParaRPr lang="en-US" altLang="en-US">
              <a:latin typeface="Arial"/>
              <a:cs typeface="Arial"/>
            </a:endParaRPr>
          </a:p>
          <a:p>
            <a:pPr algn="just"/>
            <a:r>
              <a:rPr lang="en-US" altLang="en-US" b="1">
                <a:latin typeface="Arial"/>
                <a:cs typeface="Arial"/>
              </a:rPr>
              <a:t> </a:t>
            </a:r>
            <a:endParaRPr lang="en-US" altLang="en-US">
              <a:latin typeface="Arial"/>
              <a:cs typeface="Arial"/>
            </a:endParaRPr>
          </a:p>
          <a:p>
            <a:pPr algn="just"/>
            <a:r>
              <a:rPr lang="en-US" altLang="en-US" b="1">
                <a:latin typeface="Arial"/>
                <a:cs typeface="Arial"/>
              </a:rPr>
              <a:t>“DO YOU WANT TO END YOUR LIFE , OR DO YOU WANT TO END THE PAIN IN YOUR LIFE”</a:t>
            </a:r>
            <a:endParaRPr lang="en-US" altLang="en-US">
              <a:latin typeface="Arial"/>
              <a:cs typeface="Arial"/>
            </a:endParaRPr>
          </a:p>
          <a:p>
            <a:pPr algn="just"/>
            <a:r>
              <a:rPr lang="en-US" altLang="en-US" b="1">
                <a:latin typeface="Arial"/>
                <a:cs typeface="Arial"/>
              </a:rPr>
              <a:t>-this makes the distinction between pain and suicide- you don’t need to kill yourself to end the pain.- then work towards getting them help with the pain (suicide is out of the picture)</a:t>
            </a:r>
            <a:endParaRPr lang="en-US" altLang="en-US">
              <a:latin typeface="Arial"/>
              <a:cs typeface="Arial"/>
            </a:endParaRPr>
          </a:p>
          <a:p>
            <a:pPr algn="just"/>
            <a:r>
              <a:rPr lang="en-US" altLang="en-US" b="1">
                <a:latin typeface="Arial"/>
                <a:cs typeface="Arial"/>
              </a:rPr>
              <a:t> </a:t>
            </a:r>
            <a:endParaRPr lang="en-US" altLang="en-US">
              <a:latin typeface="Arial" panose="020B0604020202020204" pitchFamily="34" charset="0"/>
              <a:cs typeface="Times New Roman" panose="02020603050405020304" pitchFamily="18" charset="0"/>
            </a:endParaRPr>
          </a:p>
          <a:p>
            <a:pPr algn="just"/>
            <a:r>
              <a:rPr lang="en-US" altLang="en-US" b="1">
                <a:latin typeface="Arial"/>
                <a:cs typeface="Arial"/>
              </a:rPr>
              <a:t>“SUICIDE IS A PERMAMENT SOLUTION TO A TEMPORARY PROBLEM”</a:t>
            </a:r>
            <a:endParaRPr lang="en-US" altLang="en-US">
              <a:latin typeface="Arial"/>
              <a:cs typeface="Arial"/>
            </a:endParaRPr>
          </a:p>
          <a:p>
            <a:pPr algn="just"/>
            <a:r>
              <a:rPr lang="en-US" altLang="en-US" b="1">
                <a:latin typeface="Arial"/>
                <a:cs typeface="Arial"/>
              </a:rPr>
              <a:t>-again, separates the PROBLEM from suicide—now work on the problem </a:t>
            </a:r>
            <a:endParaRPr lang="en-US" altLang="en-US">
              <a:latin typeface="Arial" panose="020B0604020202020204" pitchFamily="34" charset="0"/>
              <a:cs typeface="Times New Roman" panose="02020603050405020304" pitchFamily="18" charset="0"/>
            </a:endParaRPr>
          </a:p>
          <a:p>
            <a:pPr algn="just"/>
            <a:r>
              <a:rPr lang="en-US" altLang="en-US" b="1">
                <a:latin typeface="Arial"/>
                <a:cs typeface="Arial"/>
              </a:rPr>
              <a:t> </a:t>
            </a:r>
            <a:endParaRPr lang="en-US" altLang="en-US">
              <a:latin typeface="Arial"/>
              <a:cs typeface="Arial"/>
            </a:endParaRPr>
          </a:p>
          <a:p>
            <a:pPr algn="just"/>
            <a:r>
              <a:rPr lang="en-US" altLang="en-US" b="1">
                <a:latin typeface="Arial"/>
                <a:cs typeface="Arial"/>
              </a:rPr>
              <a:t> </a:t>
            </a:r>
            <a:endParaRPr lang="en-US" altLang="en-US">
              <a:latin typeface="Arial"/>
              <a:cs typeface="Arial"/>
            </a:endParaRPr>
          </a:p>
          <a:p>
            <a:r>
              <a:rPr lang="en-US" altLang="en-US" b="1">
                <a:latin typeface="Times New Roman"/>
                <a:cs typeface="Times New Roman"/>
              </a:rPr>
              <a:t>INTERVENTION</a:t>
            </a:r>
          </a:p>
          <a:p>
            <a:r>
              <a:rPr lang="en-US" altLang="en-US">
                <a:latin typeface="Arial"/>
                <a:cs typeface="Arial"/>
              </a:rPr>
              <a:t>	The decision to send intervention is based on a written analysis (each org uses different one) , and the counselor’s intuition.  There are a few types of interaction that may apply to a suicidal client.</a:t>
            </a:r>
          </a:p>
          <a:p>
            <a:r>
              <a:rPr lang="en-US" altLang="en-US">
                <a:latin typeface="Arial"/>
                <a:cs typeface="Arial"/>
              </a:rPr>
              <a:t>1.</a:t>
            </a:r>
            <a:r>
              <a:rPr lang="en-US" altLang="en-US" b="1">
                <a:latin typeface="Arial"/>
                <a:cs typeface="Arial"/>
              </a:rPr>
              <a:t>Action Plan</a:t>
            </a:r>
            <a:r>
              <a:rPr lang="en-US" altLang="en-US">
                <a:latin typeface="Arial"/>
                <a:cs typeface="Arial"/>
              </a:rPr>
              <a:t> (contract for safety) – establish an action plan that they promise to carry out in the near future towards getting help. – getting help before they commit suicide.</a:t>
            </a:r>
          </a:p>
          <a:p>
            <a:r>
              <a:rPr lang="en-US" altLang="en-US">
                <a:latin typeface="Arial"/>
                <a:cs typeface="Arial"/>
              </a:rPr>
              <a:t> </a:t>
            </a:r>
          </a:p>
          <a:p>
            <a:r>
              <a:rPr lang="en-US" altLang="en-US">
                <a:latin typeface="Arial"/>
                <a:cs typeface="Arial"/>
              </a:rPr>
              <a:t>*specific in your action plan-times, dates</a:t>
            </a:r>
          </a:p>
          <a:p>
            <a:r>
              <a:rPr lang="en-US" altLang="en-US">
                <a:latin typeface="Arial"/>
                <a:cs typeface="Arial"/>
              </a:rPr>
              <a:t>counsel insisted importantly </a:t>
            </a:r>
            <a:endParaRPr lang="en-US" altLang="en-US">
              <a:latin typeface="Arial" panose="020B0604020202020204" pitchFamily="34" charset="0"/>
              <a:cs typeface="Arial"/>
            </a:endParaRPr>
          </a:p>
          <a:p>
            <a:r>
              <a:rPr lang="en-US" altLang="en-US">
                <a:latin typeface="Arial"/>
                <a:cs typeface="Arial"/>
              </a:rPr>
              <a:t>2.</a:t>
            </a:r>
            <a:r>
              <a:rPr lang="en-US" altLang="en-US" b="1">
                <a:latin typeface="Times New Roman"/>
                <a:cs typeface="Times New Roman"/>
              </a:rPr>
              <a:t> Refuse action plan </a:t>
            </a:r>
            <a:r>
              <a:rPr lang="en-US" altLang="en-US">
                <a:latin typeface="Times New Roman"/>
                <a:cs typeface="Times New Roman"/>
              </a:rPr>
              <a:t>    </a:t>
            </a:r>
            <a:r>
              <a:rPr lang="en-US" altLang="en-US">
                <a:latin typeface="Arial"/>
                <a:cs typeface="Arial"/>
              </a:rPr>
              <a:t>If they refuse to contract for safety or promise to follow an action plan- or intervention </a:t>
            </a:r>
            <a:r>
              <a:rPr lang="en-US" altLang="en-US" b="1">
                <a:latin typeface="Arial"/>
                <a:cs typeface="Arial"/>
              </a:rPr>
              <a:t>may</a:t>
            </a:r>
            <a:r>
              <a:rPr lang="en-US" altLang="en-US">
                <a:latin typeface="Arial"/>
                <a:cs typeface="Arial"/>
              </a:rPr>
              <a:t> have to be sent. – again – your intuition comes into play.</a:t>
            </a:r>
          </a:p>
          <a:p>
            <a:endParaRPr lang="en-US" altLang="en-US">
              <a:latin typeface="Arial" panose="020B0604020202020204" pitchFamily="34" charset="0"/>
              <a:cs typeface="Times New Roman" panose="02020603050405020304" pitchFamily="18" charset="0"/>
            </a:endParaRPr>
          </a:p>
          <a:p>
            <a:r>
              <a:rPr lang="en-US" altLang="en-US">
                <a:latin typeface="Arial"/>
                <a:cs typeface="Arial"/>
              </a:rPr>
              <a:t>3.</a:t>
            </a:r>
            <a:r>
              <a:rPr lang="en-US" altLang="en-US" b="1">
                <a:latin typeface="Arial"/>
                <a:cs typeface="Arial"/>
              </a:rPr>
              <a:t>Active attempt-</a:t>
            </a:r>
            <a:r>
              <a:rPr lang="en-US" altLang="en-US">
                <a:latin typeface="Arial"/>
                <a:cs typeface="Arial"/>
              </a:rPr>
              <a:t>police 911</a:t>
            </a:r>
          </a:p>
          <a:p>
            <a:r>
              <a:rPr lang="en-US" altLang="en-US">
                <a:latin typeface="Arial"/>
                <a:cs typeface="Arial"/>
              </a:rPr>
              <a:t>*police, fire trucks…big deal – so only do it when necessary –</a:t>
            </a:r>
          </a:p>
          <a:p>
            <a:r>
              <a:rPr lang="en-US" altLang="en-US">
                <a:latin typeface="Arial"/>
                <a:cs typeface="Arial"/>
              </a:rPr>
              <a:t>** you can tell them you are sending help or not tell them –there are no secrets in suicide – your job is to get them help.   If you don’t tell them and they ask </a:t>
            </a:r>
            <a:endParaRPr lang="en-US" altLang="en-US">
              <a:latin typeface="Arial" panose="020B0604020202020204" pitchFamily="34" charset="0"/>
              <a:cs typeface="Arial"/>
            </a:endParaRPr>
          </a:p>
          <a:p>
            <a:r>
              <a:rPr lang="en-US" altLang="en-US">
                <a:latin typeface="Arial"/>
                <a:cs typeface="Arial"/>
              </a:rPr>
              <a:t>“ARE YOU SENDING THE POLICE “ – deflect the question with “SOUNDS LIKE YOU’RE REALLY WORRIED ABOUT THE POLICE” – deflect, deflect, deflect. </a:t>
            </a:r>
            <a:endParaRPr lang="en-US" altLang="en-US">
              <a:latin typeface="Arial" panose="020B0604020202020204" pitchFamily="34" charset="0"/>
              <a:cs typeface="Arial"/>
            </a:endParaRPr>
          </a:p>
        </p:txBody>
      </p:sp>
    </p:spTree>
    <p:extLst>
      <p:ext uri="{BB962C8B-B14F-4D97-AF65-F5344CB8AC3E}">
        <p14:creationId xmlns:p14="http://schemas.microsoft.com/office/powerpoint/2010/main" val="18272540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031"/>
          <p:cNvSpPr>
            <a:spLocks noGrp="1" noChangeArrowheads="1"/>
          </p:cNvSpPr>
          <p:nvPr>
            <p:ph type="sldNum" sz="quarter" idx="5"/>
          </p:nvPr>
        </p:nvSpPr>
        <p:spPr>
          <a:noFill/>
        </p:spPr>
        <p:txBody>
          <a:bodyPr/>
          <a:lstStyle>
            <a:lvl1pPr>
              <a:spcBef>
                <a:spcPct val="30000"/>
              </a:spcBef>
              <a:defRPr kumimoji="1" sz="1200">
                <a:solidFill>
                  <a:schemeClr val="tx1"/>
                </a:solidFill>
                <a:latin typeface="Arial" panose="020B0604020202020204" pitchFamily="34" charset="0"/>
              </a:defRPr>
            </a:lvl1pPr>
            <a:lvl2pPr marL="770007" indent="-296033">
              <a:spcBef>
                <a:spcPct val="30000"/>
              </a:spcBef>
              <a:defRPr kumimoji="1" sz="1200">
                <a:solidFill>
                  <a:schemeClr val="tx1"/>
                </a:solidFill>
                <a:latin typeface="Arial" panose="020B0604020202020204" pitchFamily="34" charset="0"/>
              </a:defRPr>
            </a:lvl2pPr>
            <a:lvl3pPr marL="1185747" indent="-236179">
              <a:spcBef>
                <a:spcPct val="30000"/>
              </a:spcBef>
              <a:defRPr kumimoji="1" sz="1200">
                <a:solidFill>
                  <a:schemeClr val="tx1"/>
                </a:solidFill>
                <a:latin typeface="Arial" panose="020B0604020202020204" pitchFamily="34" charset="0"/>
              </a:defRPr>
            </a:lvl3pPr>
            <a:lvl4pPr marL="1659722" indent="-236179">
              <a:spcBef>
                <a:spcPct val="30000"/>
              </a:spcBef>
              <a:defRPr kumimoji="1" sz="1200">
                <a:solidFill>
                  <a:schemeClr val="tx1"/>
                </a:solidFill>
                <a:latin typeface="Arial" panose="020B0604020202020204" pitchFamily="34" charset="0"/>
              </a:defRPr>
            </a:lvl4pPr>
            <a:lvl5pPr marL="2135315" indent="-236179">
              <a:spcBef>
                <a:spcPct val="30000"/>
              </a:spcBef>
              <a:defRPr kumimoji="1" sz="1200">
                <a:solidFill>
                  <a:schemeClr val="tx1"/>
                </a:solidFill>
                <a:latin typeface="Arial" panose="020B0604020202020204" pitchFamily="34" charset="0"/>
              </a:defRPr>
            </a:lvl5pPr>
            <a:lvl6pPr marL="2601201" indent="-236179" eaLnBrk="0" fontAlgn="base" hangingPunct="0">
              <a:spcBef>
                <a:spcPct val="30000"/>
              </a:spcBef>
              <a:spcAft>
                <a:spcPct val="0"/>
              </a:spcAft>
              <a:defRPr kumimoji="1" sz="1200">
                <a:solidFill>
                  <a:schemeClr val="tx1"/>
                </a:solidFill>
                <a:latin typeface="Arial" panose="020B0604020202020204" pitchFamily="34" charset="0"/>
              </a:defRPr>
            </a:lvl6pPr>
            <a:lvl7pPr marL="3067088" indent="-236179" eaLnBrk="0" fontAlgn="base" hangingPunct="0">
              <a:spcBef>
                <a:spcPct val="30000"/>
              </a:spcBef>
              <a:spcAft>
                <a:spcPct val="0"/>
              </a:spcAft>
              <a:defRPr kumimoji="1" sz="1200">
                <a:solidFill>
                  <a:schemeClr val="tx1"/>
                </a:solidFill>
                <a:latin typeface="Arial" panose="020B0604020202020204" pitchFamily="34" charset="0"/>
              </a:defRPr>
            </a:lvl7pPr>
            <a:lvl8pPr marL="3532975" indent="-236179" eaLnBrk="0" fontAlgn="base" hangingPunct="0">
              <a:spcBef>
                <a:spcPct val="30000"/>
              </a:spcBef>
              <a:spcAft>
                <a:spcPct val="0"/>
              </a:spcAft>
              <a:defRPr kumimoji="1" sz="1200">
                <a:solidFill>
                  <a:schemeClr val="tx1"/>
                </a:solidFill>
                <a:latin typeface="Arial" panose="020B0604020202020204" pitchFamily="34" charset="0"/>
              </a:defRPr>
            </a:lvl8pPr>
            <a:lvl9pPr marL="3998862" indent="-236179"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6E5BFF93-B51B-42E1-BE1C-0630C1A201A7}" type="slidenum">
              <a:rPr kumimoji="0" lang="en-US" altLang="en-US" smtClean="0">
                <a:latin typeface="Times New Roman" panose="02020603050405020304" pitchFamily="18" charset="0"/>
              </a:rPr>
              <a:pPr>
                <a:spcBef>
                  <a:spcPct val="0"/>
                </a:spcBef>
              </a:pPr>
              <a:t>18</a:t>
            </a:fld>
            <a:endParaRPr kumimoji="0" lang="en-US" altLang="en-US">
              <a:latin typeface="Times New Roman" panose="02020603050405020304" pitchFamily="18" charset="0"/>
            </a:endParaRPr>
          </a:p>
        </p:txBody>
      </p:sp>
      <p:sp>
        <p:nvSpPr>
          <p:cNvPr id="40963" name="Rectangle 2"/>
          <p:cNvSpPr>
            <a:spLocks noGrp="1" noRot="1" noChangeAspect="1" noChangeArrowheads="1" noTextEdit="1"/>
          </p:cNvSpPr>
          <p:nvPr>
            <p:ph type="sldImg"/>
          </p:nvPr>
        </p:nvSpPr>
        <p:spPr>
          <a:xfrm>
            <a:off x="685800" y="1143000"/>
            <a:ext cx="5486400" cy="3086100"/>
          </a:xfrm>
          <a:ln/>
        </p:spPr>
      </p:sp>
      <p:sp>
        <p:nvSpPr>
          <p:cNvPr id="40964" name="Rectangle 3"/>
          <p:cNvSpPr>
            <a:spLocks noGrp="1" noChangeArrowheads="1"/>
          </p:cNvSpPr>
          <p:nvPr>
            <p:ph type="body" idx="1"/>
          </p:nvPr>
        </p:nvSpPr>
        <p:spPr>
          <a:noFill/>
        </p:spPr>
        <p:txBody>
          <a:bodyPr/>
          <a:lstStyle/>
          <a:p>
            <a:r>
              <a:rPr lang="en-US" altLang="en-US" b="1">
                <a:latin typeface="Arial" panose="020B0604020202020204" pitchFamily="34" charset="0"/>
                <a:cs typeface="Times New Roman" panose="02020603050405020304" pitchFamily="18" charset="0"/>
              </a:rPr>
              <a:t>* How do we assess how suicidal a person is?  : FOLLOW  3  STAGES:</a:t>
            </a:r>
            <a:endParaRPr lang="en-US" altLang="en-US">
              <a:latin typeface="Arial" panose="020B0604020202020204" pitchFamily="34" charset="0"/>
              <a:cs typeface="Times New Roman" panose="02020603050405020304" pitchFamily="18" charset="0"/>
            </a:endParaRPr>
          </a:p>
          <a:p>
            <a:r>
              <a:rPr lang="en-US" altLang="en-US" b="1">
                <a:latin typeface="Arial" panose="020B0604020202020204" pitchFamily="34" charset="0"/>
                <a:cs typeface="Times New Roman" panose="02020603050405020304" pitchFamily="18" charset="0"/>
              </a:rPr>
              <a:t>1.</a:t>
            </a:r>
            <a:r>
              <a:rPr lang="en-US" altLang="en-US" b="1">
                <a:latin typeface="Times New Roman" panose="02020603050405020304" pitchFamily="18" charset="0"/>
                <a:cs typeface="Times New Roman" panose="02020603050405020304" pitchFamily="18" charset="0"/>
              </a:rPr>
              <a:t>      </a:t>
            </a:r>
            <a:r>
              <a:rPr lang="en-US" altLang="en-US" b="1">
                <a:latin typeface="Arial" panose="020B0604020202020204" pitchFamily="34" charset="0"/>
                <a:cs typeface="Times New Roman" panose="02020603050405020304" pitchFamily="18" charset="0"/>
              </a:rPr>
              <a:t>IDEATION –Asking if they are thinking about it</a:t>
            </a:r>
            <a:endParaRPr lang="en-US" altLang="en-US">
              <a:latin typeface="Arial" panose="020B0604020202020204" pitchFamily="34" charset="0"/>
              <a:cs typeface="Times New Roman" panose="02020603050405020304" pitchFamily="18" charset="0"/>
            </a:endParaRPr>
          </a:p>
          <a:p>
            <a:r>
              <a:rPr lang="en-US" altLang="en-US">
                <a:latin typeface="Arial" panose="020B0604020202020204" pitchFamily="34" charset="0"/>
                <a:cs typeface="Times New Roman" panose="02020603050405020304" pitchFamily="18" charset="0"/>
              </a:rPr>
              <a:t>1.</a:t>
            </a:r>
            <a:r>
              <a:rPr lang="en-US" altLang="en-US">
                <a:latin typeface="Times New Roman" panose="02020603050405020304" pitchFamily="18" charset="0"/>
                <a:cs typeface="Times New Roman" panose="02020603050405020304" pitchFamily="18" charset="0"/>
              </a:rPr>
              <a:t>      </a:t>
            </a:r>
            <a:r>
              <a:rPr lang="en-US" altLang="en-US">
                <a:latin typeface="Arial" panose="020B0604020202020204" pitchFamily="34" charset="0"/>
                <a:cs typeface="Times New Roman" panose="02020603050405020304" pitchFamily="18" charset="0"/>
              </a:rPr>
              <a:t>Don’t be afraid to ask- I was at first</a:t>
            </a:r>
          </a:p>
          <a:p>
            <a:r>
              <a:rPr lang="en-US" altLang="en-US">
                <a:latin typeface="Arial" panose="020B0604020202020204" pitchFamily="34" charset="0"/>
                <a:cs typeface="Times New Roman" panose="02020603050405020304" pitchFamily="18" charset="0"/>
              </a:rPr>
              <a:t>2.</a:t>
            </a:r>
            <a:r>
              <a:rPr lang="en-US" altLang="en-US">
                <a:latin typeface="Times New Roman" panose="02020603050405020304" pitchFamily="18" charset="0"/>
                <a:cs typeface="Times New Roman" panose="02020603050405020304" pitchFamily="18" charset="0"/>
              </a:rPr>
              <a:t>      </a:t>
            </a:r>
            <a:r>
              <a:rPr lang="en-US" altLang="en-US">
                <a:latin typeface="Arial" panose="020B0604020202020204" pitchFamily="34" charset="0"/>
                <a:cs typeface="Times New Roman" panose="02020603050405020304" pitchFamily="18" charset="0"/>
              </a:rPr>
              <a:t>Ask as soon as you get a warning sign or your intuition tells you they may be contemplating suicide.  </a:t>
            </a:r>
          </a:p>
          <a:p>
            <a:r>
              <a:rPr lang="en-US" altLang="en-US">
                <a:latin typeface="Arial" panose="020B0604020202020204" pitchFamily="34" charset="0"/>
                <a:cs typeface="Times New Roman" panose="02020603050405020304" pitchFamily="18" charset="0"/>
              </a:rPr>
              <a:t>3.</a:t>
            </a:r>
            <a:r>
              <a:rPr lang="en-US" altLang="en-US">
                <a:latin typeface="Times New Roman" panose="02020603050405020304" pitchFamily="18" charset="0"/>
                <a:cs typeface="Times New Roman" panose="02020603050405020304" pitchFamily="18" charset="0"/>
              </a:rPr>
              <a:t>      </a:t>
            </a:r>
            <a:r>
              <a:rPr lang="en-US" altLang="en-US">
                <a:latin typeface="Arial" panose="020B0604020202020204" pitchFamily="34" charset="0"/>
                <a:cs typeface="Times New Roman" panose="02020603050405020304" pitchFamily="18" charset="0"/>
              </a:rPr>
              <a:t>The worst they will do is say “yes” or “no”</a:t>
            </a:r>
          </a:p>
          <a:p>
            <a:r>
              <a:rPr lang="en-US" altLang="en-US">
                <a:latin typeface="Arial" panose="020B0604020202020204" pitchFamily="34" charset="0"/>
                <a:cs typeface="Times New Roman" panose="02020603050405020304" pitchFamily="18" charset="0"/>
              </a:rPr>
              <a:t>4.</a:t>
            </a:r>
            <a:r>
              <a:rPr lang="en-US" altLang="en-US">
                <a:latin typeface="Times New Roman" panose="02020603050405020304" pitchFamily="18" charset="0"/>
                <a:cs typeface="Times New Roman" panose="02020603050405020304" pitchFamily="18" charset="0"/>
              </a:rPr>
              <a:t>      </a:t>
            </a:r>
            <a:r>
              <a:rPr lang="en-US" altLang="en-US">
                <a:latin typeface="Arial" panose="020B0604020202020204" pitchFamily="34" charset="0"/>
                <a:cs typeface="Times New Roman" panose="02020603050405020304" pitchFamily="18" charset="0"/>
              </a:rPr>
              <a:t>Gentle vs. extreme</a:t>
            </a:r>
          </a:p>
          <a:p>
            <a:r>
              <a:rPr lang="en-US" altLang="en-US">
                <a:latin typeface="Symbol" panose="05050102010706020507" pitchFamily="18" charset="2"/>
                <a:cs typeface="Times New Roman" panose="02020603050405020304" pitchFamily="18" charset="0"/>
              </a:rPr>
              <a:t>·</a:t>
            </a:r>
            <a:r>
              <a:rPr lang="en-US" altLang="en-US">
                <a:latin typeface="Times New Roman" panose="02020603050405020304" pitchFamily="18" charset="0"/>
                <a:cs typeface="Times New Roman" panose="02020603050405020304" pitchFamily="18" charset="0"/>
              </a:rPr>
              <a:t>        </a:t>
            </a:r>
            <a:r>
              <a:rPr lang="en-US" altLang="en-US">
                <a:latin typeface="Arial" panose="020B0604020202020204" pitchFamily="34" charset="0"/>
                <a:cs typeface="Times New Roman" panose="02020603050405020304" pitchFamily="18" charset="0"/>
              </a:rPr>
              <a:t>Harm yourself?</a:t>
            </a:r>
          </a:p>
          <a:p>
            <a:r>
              <a:rPr lang="en-US" altLang="en-US">
                <a:latin typeface="Symbol" panose="05050102010706020507" pitchFamily="18" charset="2"/>
                <a:cs typeface="Times New Roman" panose="02020603050405020304" pitchFamily="18" charset="0"/>
              </a:rPr>
              <a:t>·</a:t>
            </a:r>
            <a:r>
              <a:rPr lang="en-US" altLang="en-US">
                <a:latin typeface="Times New Roman" panose="02020603050405020304" pitchFamily="18" charset="0"/>
                <a:cs typeface="Times New Roman" panose="02020603050405020304" pitchFamily="18" charset="0"/>
              </a:rPr>
              <a:t>        </a:t>
            </a:r>
            <a:r>
              <a:rPr lang="en-US" altLang="en-US">
                <a:latin typeface="Arial" panose="020B0604020202020204" pitchFamily="34" charset="0"/>
                <a:cs typeface="Times New Roman" panose="02020603050405020304" pitchFamily="18" charset="0"/>
              </a:rPr>
              <a:t>Kill yourself?  -extreme language for extreme act</a:t>
            </a:r>
          </a:p>
          <a:p>
            <a:r>
              <a:rPr lang="en-US" altLang="en-US">
                <a:latin typeface="Symbol" panose="05050102010706020507" pitchFamily="18" charset="2"/>
                <a:cs typeface="Times New Roman" panose="02020603050405020304" pitchFamily="18" charset="0"/>
              </a:rPr>
              <a:t>·</a:t>
            </a:r>
            <a:r>
              <a:rPr lang="en-US" altLang="en-US">
                <a:latin typeface="Times New Roman" panose="02020603050405020304" pitchFamily="18" charset="0"/>
                <a:cs typeface="Times New Roman" panose="02020603050405020304" pitchFamily="18" charset="0"/>
              </a:rPr>
              <a:t>        </a:t>
            </a:r>
            <a:r>
              <a:rPr lang="en-US" altLang="en-US">
                <a:latin typeface="Arial" panose="020B0604020202020204" pitchFamily="34" charset="0"/>
                <a:cs typeface="Times New Roman" panose="02020603050405020304" pitchFamily="18" charset="0"/>
              </a:rPr>
              <a:t>“end your life “ </a:t>
            </a:r>
          </a:p>
          <a:p>
            <a:r>
              <a:rPr lang="en-US" altLang="en-US">
                <a:latin typeface="Arial" panose="020B0604020202020204" pitchFamily="34" charset="0"/>
                <a:cs typeface="Times New Roman" panose="02020603050405020304" pitchFamily="18" charset="0"/>
              </a:rPr>
              <a:t>2.</a:t>
            </a:r>
            <a:r>
              <a:rPr lang="en-US" altLang="en-US">
                <a:latin typeface="Times New Roman" panose="02020603050405020304" pitchFamily="18" charset="0"/>
                <a:cs typeface="Times New Roman" panose="02020603050405020304" pitchFamily="18" charset="0"/>
              </a:rPr>
              <a:t>      </a:t>
            </a:r>
            <a:r>
              <a:rPr lang="en-US" altLang="en-US" b="1">
                <a:latin typeface="Arial" panose="020B0604020202020204" pitchFamily="34" charset="0"/>
                <a:cs typeface="Times New Roman" panose="02020603050405020304" pitchFamily="18" charset="0"/>
              </a:rPr>
              <a:t>PLAN- </a:t>
            </a:r>
            <a:endParaRPr lang="en-US" altLang="en-US">
              <a:latin typeface="Arial" panose="020B0604020202020204" pitchFamily="34" charset="0"/>
              <a:cs typeface="Times New Roman" panose="02020603050405020304" pitchFamily="18" charset="0"/>
            </a:endParaRPr>
          </a:p>
          <a:p>
            <a:pPr algn="just"/>
            <a:r>
              <a:rPr lang="en-US" altLang="en-US">
                <a:latin typeface="Arial" panose="020B0604020202020204" pitchFamily="34" charset="0"/>
                <a:cs typeface="Times New Roman" panose="02020603050405020304" pitchFamily="18" charset="0"/>
              </a:rPr>
              <a:t>-</a:t>
            </a:r>
            <a:r>
              <a:rPr lang="en-US" altLang="en-US">
                <a:latin typeface="Times New Roman" panose="02020603050405020304" pitchFamily="18" charset="0"/>
                <a:cs typeface="Times New Roman" panose="02020603050405020304" pitchFamily="18" charset="0"/>
              </a:rPr>
              <a:t>         </a:t>
            </a:r>
            <a:r>
              <a:rPr lang="en-US" altLang="en-US">
                <a:latin typeface="Arial" panose="020B0604020202020204" pitchFamily="34" charset="0"/>
                <a:cs typeface="Times New Roman" panose="02020603050405020304" pitchFamily="18" charset="0"/>
              </a:rPr>
              <a:t>“</a:t>
            </a:r>
            <a:r>
              <a:rPr lang="en-US" altLang="en-US" b="1">
                <a:latin typeface="Arial" panose="020B0604020202020204" pitchFamily="34" charset="0"/>
                <a:cs typeface="Times New Roman" panose="02020603050405020304" pitchFamily="18" charset="0"/>
              </a:rPr>
              <a:t>where</a:t>
            </a:r>
            <a:r>
              <a:rPr lang="en-US" altLang="en-US">
                <a:latin typeface="Arial" panose="020B0604020202020204" pitchFamily="34" charset="0"/>
                <a:cs typeface="Times New Roman" panose="02020603050405020304" pitchFamily="18" charset="0"/>
              </a:rPr>
              <a:t> are you going to do it”</a:t>
            </a:r>
          </a:p>
          <a:p>
            <a:pPr algn="just"/>
            <a:r>
              <a:rPr lang="en-US" altLang="en-US">
                <a:latin typeface="Arial" panose="020B0604020202020204" pitchFamily="34" charset="0"/>
                <a:cs typeface="Times New Roman" panose="02020603050405020304" pitchFamily="18" charset="0"/>
              </a:rPr>
              <a:t>-</a:t>
            </a:r>
            <a:r>
              <a:rPr lang="en-US" altLang="en-US">
                <a:latin typeface="Times New Roman" panose="02020603050405020304" pitchFamily="18" charset="0"/>
                <a:cs typeface="Times New Roman" panose="02020603050405020304" pitchFamily="18" charset="0"/>
              </a:rPr>
              <a:t>         </a:t>
            </a:r>
            <a:r>
              <a:rPr lang="en-US" altLang="en-US">
                <a:latin typeface="Arial" panose="020B0604020202020204" pitchFamily="34" charset="0"/>
                <a:cs typeface="Times New Roman" panose="02020603050405020304" pitchFamily="18" charset="0"/>
              </a:rPr>
              <a:t>“</a:t>
            </a:r>
            <a:r>
              <a:rPr lang="en-US" altLang="en-US" b="1">
                <a:latin typeface="Arial" panose="020B0604020202020204" pitchFamily="34" charset="0"/>
                <a:cs typeface="Times New Roman" panose="02020603050405020304" pitchFamily="18" charset="0"/>
              </a:rPr>
              <a:t>where</a:t>
            </a:r>
            <a:r>
              <a:rPr lang="en-US" altLang="en-US">
                <a:latin typeface="Arial" panose="020B0604020202020204" pitchFamily="34" charset="0"/>
                <a:cs typeface="Times New Roman" panose="02020603050405020304" pitchFamily="18" charset="0"/>
              </a:rPr>
              <a:t> are you going to do it”</a:t>
            </a:r>
          </a:p>
          <a:p>
            <a:pPr algn="just"/>
            <a:r>
              <a:rPr lang="en-US" altLang="en-US">
                <a:latin typeface="Arial" panose="020B0604020202020204" pitchFamily="34" charset="0"/>
                <a:cs typeface="Times New Roman" panose="02020603050405020304" pitchFamily="18" charset="0"/>
              </a:rPr>
              <a:t>-</a:t>
            </a:r>
            <a:r>
              <a:rPr lang="en-US" altLang="en-US">
                <a:latin typeface="Times New Roman" panose="02020603050405020304" pitchFamily="18" charset="0"/>
                <a:cs typeface="Times New Roman" panose="02020603050405020304" pitchFamily="18" charset="0"/>
              </a:rPr>
              <a:t>         </a:t>
            </a:r>
            <a:r>
              <a:rPr lang="en-US" altLang="en-US">
                <a:latin typeface="Arial" panose="020B0604020202020204" pitchFamily="34" charset="0"/>
                <a:cs typeface="Times New Roman" panose="02020603050405020304" pitchFamily="18" charset="0"/>
              </a:rPr>
              <a:t>“</a:t>
            </a:r>
            <a:r>
              <a:rPr lang="en-US" altLang="en-US" b="1">
                <a:latin typeface="Arial" panose="020B0604020202020204" pitchFamily="34" charset="0"/>
                <a:cs typeface="Times New Roman" panose="02020603050405020304" pitchFamily="18" charset="0"/>
              </a:rPr>
              <a:t>how</a:t>
            </a:r>
            <a:r>
              <a:rPr lang="en-US" altLang="en-US">
                <a:latin typeface="Arial" panose="020B0604020202020204" pitchFamily="34" charset="0"/>
                <a:cs typeface="Times New Roman" panose="02020603050405020304" pitchFamily="18" charset="0"/>
              </a:rPr>
              <a:t> are you going to do it”</a:t>
            </a:r>
          </a:p>
          <a:p>
            <a:pPr algn="just"/>
            <a:r>
              <a:rPr lang="en-US" altLang="en-US">
                <a:latin typeface="Arial" panose="020B0604020202020204" pitchFamily="34" charset="0"/>
                <a:cs typeface="Times New Roman" panose="02020603050405020304" pitchFamily="18" charset="0"/>
              </a:rPr>
              <a:t> </a:t>
            </a:r>
          </a:p>
          <a:p>
            <a:pPr algn="just"/>
            <a:r>
              <a:rPr lang="en-US" altLang="en-US">
                <a:latin typeface="Arial" panose="020B0604020202020204" pitchFamily="34" charset="0"/>
                <a:cs typeface="Times New Roman" panose="02020603050405020304" pitchFamily="18" charset="0"/>
              </a:rPr>
              <a:t>**If they say they have a weapon, pills, rope, knife etc., we want to remove those items as soon as possible.  Use “I’ messages and ask them to put the item in the drawer, other room , stop driving –if their plan is to crash, etc..  </a:t>
            </a:r>
          </a:p>
          <a:p>
            <a:pPr algn="just"/>
            <a:r>
              <a:rPr lang="en-US" altLang="en-US">
                <a:latin typeface="Arial" panose="020B0604020202020204" pitchFamily="34" charset="0"/>
                <a:cs typeface="Times New Roman" panose="02020603050405020304" pitchFamily="18" charset="0"/>
              </a:rPr>
              <a:t>“I” message </a:t>
            </a:r>
            <a:r>
              <a:rPr lang="en-US" altLang="en-US" b="1">
                <a:latin typeface="Arial" panose="020B0604020202020204" pitchFamily="34" charset="0"/>
                <a:cs typeface="Times New Roman" panose="02020603050405020304" pitchFamily="18" charset="0"/>
              </a:rPr>
              <a:t>“It makes me very uncomfortable that you have the gun in your hands. It would make me feel a lot better if you would unload the gun and stick the gun in the bottom drawer, and the bullets in a cabinet in the other room</a:t>
            </a:r>
            <a:r>
              <a:rPr lang="en-US" altLang="en-US">
                <a:latin typeface="Arial" panose="020B0604020202020204" pitchFamily="34" charset="0"/>
                <a:cs typeface="Times New Roman" panose="02020603050405020304" pitchFamily="18" charset="0"/>
              </a:rPr>
              <a:t>.  </a:t>
            </a:r>
            <a:r>
              <a:rPr lang="en-US" altLang="en-US" b="1">
                <a:latin typeface="Arial" panose="020B0604020202020204" pitchFamily="34" charset="0"/>
                <a:cs typeface="Times New Roman" panose="02020603050405020304" pitchFamily="18" charset="0"/>
              </a:rPr>
              <a:t>I’ll wait while you do it</a:t>
            </a:r>
            <a:r>
              <a:rPr lang="en-US" altLang="en-US">
                <a:latin typeface="Arial" panose="020B0604020202020204" pitchFamily="34" charset="0"/>
                <a:cs typeface="Times New Roman" panose="02020603050405020304" pitchFamily="18" charset="0"/>
              </a:rPr>
              <a:t>”</a:t>
            </a:r>
          </a:p>
          <a:p>
            <a:pPr algn="just"/>
            <a:r>
              <a:rPr lang="en-US" altLang="en-US">
                <a:latin typeface="Arial" panose="020B0604020202020204" pitchFamily="34" charset="0"/>
                <a:cs typeface="Times New Roman" panose="02020603050405020304" pitchFamily="18" charset="0"/>
              </a:rPr>
              <a:t>-</a:t>
            </a:r>
            <a:r>
              <a:rPr lang="en-US" altLang="en-US">
                <a:latin typeface="Times New Roman" panose="02020603050405020304" pitchFamily="18" charset="0"/>
                <a:cs typeface="Times New Roman" panose="02020603050405020304" pitchFamily="18" charset="0"/>
              </a:rPr>
              <a:t>         </a:t>
            </a:r>
            <a:r>
              <a:rPr lang="en-US" altLang="en-US">
                <a:latin typeface="Arial" panose="020B0604020202020204" pitchFamily="34" charset="0"/>
                <a:cs typeface="Times New Roman" panose="02020603050405020304" pitchFamily="18" charset="0"/>
              </a:rPr>
              <a:t>you may hear:  </a:t>
            </a:r>
            <a:r>
              <a:rPr lang="en-US" altLang="en-US" b="1">
                <a:latin typeface="Arial" panose="020B0604020202020204" pitchFamily="34" charset="0"/>
                <a:cs typeface="Times New Roman" panose="02020603050405020304" pitchFamily="18" charset="0"/>
              </a:rPr>
              <a:t>“I need the gun/knife to kill myself”- you can respond with “You can keep the gun- but if you wouldn’t mind just please place in the drawer WHILE we are talking”</a:t>
            </a:r>
            <a:endParaRPr lang="en-US" altLang="en-US">
              <a:latin typeface="Arial" panose="020B0604020202020204" pitchFamily="34" charset="0"/>
              <a:cs typeface="Times New Roman" panose="02020603050405020304" pitchFamily="18" charset="0"/>
            </a:endParaRPr>
          </a:p>
          <a:p>
            <a:pPr algn="just"/>
            <a:r>
              <a:rPr lang="en-US" altLang="en-US">
                <a:latin typeface="Arial" panose="020B0604020202020204" pitchFamily="34" charset="0"/>
                <a:cs typeface="Times New Roman" panose="02020603050405020304" pitchFamily="18" charset="0"/>
              </a:rPr>
              <a:t> </a:t>
            </a:r>
          </a:p>
          <a:p>
            <a:pPr algn="just"/>
            <a:r>
              <a:rPr lang="en-US" altLang="en-US">
                <a:latin typeface="Arial" panose="020B0604020202020204" pitchFamily="34" charset="0"/>
                <a:cs typeface="Times New Roman" panose="02020603050405020304" pitchFamily="18" charset="0"/>
              </a:rPr>
              <a:t>***this is also important because if intervention has to be sent – you don’t want them ready with a loaded gun/weapon in their hand when the police and mobile teams arrive.</a:t>
            </a:r>
          </a:p>
          <a:p>
            <a:pPr algn="just"/>
            <a:r>
              <a:rPr lang="en-US" altLang="en-US">
                <a:latin typeface="Arial" panose="020B0604020202020204" pitchFamily="34" charset="0"/>
                <a:cs typeface="Times New Roman" panose="02020603050405020304" pitchFamily="18" charset="0"/>
              </a:rPr>
              <a:t> </a:t>
            </a:r>
          </a:p>
          <a:p>
            <a:pPr algn="just"/>
            <a:r>
              <a:rPr lang="en-US" altLang="en-US">
                <a:latin typeface="Arial" panose="020B0604020202020204" pitchFamily="34" charset="0"/>
                <a:cs typeface="Times New Roman" panose="02020603050405020304" pitchFamily="18" charset="0"/>
              </a:rPr>
              <a:t> </a:t>
            </a:r>
          </a:p>
          <a:p>
            <a:pPr algn="just"/>
            <a:endParaRPr lang="en-US" altLang="en-US">
              <a:latin typeface="Arial" panose="020B0604020202020204" pitchFamily="34" charset="0"/>
              <a:cs typeface="Times New Roman" panose="02020603050405020304" pitchFamily="18" charset="0"/>
            </a:endParaRPr>
          </a:p>
          <a:p>
            <a:pPr algn="just"/>
            <a:r>
              <a:rPr lang="en-US" altLang="en-US" b="1">
                <a:latin typeface="Arial" panose="020B0604020202020204" pitchFamily="34" charset="0"/>
                <a:cs typeface="Times New Roman" panose="02020603050405020304" pitchFamily="18" charset="0"/>
              </a:rPr>
              <a:t>NOW WE KNOW A LOT ABOUT HE SITUATION--:WE HAVE ESTABLISHED THAT:</a:t>
            </a:r>
          </a:p>
          <a:p>
            <a:pPr algn="just"/>
            <a:r>
              <a:rPr lang="en-US" altLang="en-US" b="1">
                <a:latin typeface="Arial" panose="020B0604020202020204" pitchFamily="34" charset="0"/>
                <a:cs typeface="Times New Roman" panose="02020603050405020304" pitchFamily="18" charset="0"/>
              </a:rPr>
              <a:t>-</a:t>
            </a:r>
            <a:r>
              <a:rPr lang="en-US" altLang="en-US" b="1">
                <a:latin typeface="Times New Roman" panose="02020603050405020304" pitchFamily="18" charset="0"/>
                <a:cs typeface="Times New Roman" panose="02020603050405020304" pitchFamily="18" charset="0"/>
              </a:rPr>
              <a:t>         </a:t>
            </a:r>
            <a:r>
              <a:rPr lang="en-US" altLang="en-US" b="1">
                <a:latin typeface="Arial" panose="020B0604020202020204" pitchFamily="34" charset="0"/>
                <a:cs typeface="Times New Roman" panose="02020603050405020304" pitchFamily="18" charset="0"/>
              </a:rPr>
              <a:t>They are suicidal</a:t>
            </a:r>
          </a:p>
          <a:p>
            <a:pPr algn="just"/>
            <a:r>
              <a:rPr lang="en-US" altLang="en-US" b="1">
                <a:latin typeface="Arial" panose="020B0604020202020204" pitchFamily="34" charset="0"/>
                <a:cs typeface="Times New Roman" panose="02020603050405020304" pitchFamily="18" charset="0"/>
              </a:rPr>
              <a:t>-</a:t>
            </a:r>
            <a:r>
              <a:rPr lang="en-US" altLang="en-US" b="1">
                <a:latin typeface="Times New Roman" panose="02020603050405020304" pitchFamily="18" charset="0"/>
                <a:cs typeface="Times New Roman" panose="02020603050405020304" pitchFamily="18" charset="0"/>
              </a:rPr>
              <a:t>         </a:t>
            </a:r>
            <a:r>
              <a:rPr lang="en-US" altLang="en-US" b="1">
                <a:latin typeface="Arial" panose="020B0604020202020204" pitchFamily="34" charset="0"/>
                <a:cs typeface="Times New Roman" panose="02020603050405020304" pitchFamily="18" charset="0"/>
              </a:rPr>
              <a:t>They have a plan</a:t>
            </a:r>
          </a:p>
          <a:p>
            <a:pPr algn="just"/>
            <a:r>
              <a:rPr lang="en-US" altLang="en-US">
                <a:latin typeface="Arial" panose="020B0604020202020204" pitchFamily="34" charset="0"/>
                <a:cs typeface="Times New Roman" panose="02020603050405020304" pitchFamily="18" charset="0"/>
              </a:rPr>
              <a:t> </a:t>
            </a:r>
          </a:p>
          <a:p>
            <a:pPr algn="just"/>
            <a:r>
              <a:rPr lang="en-US" altLang="en-US">
                <a:latin typeface="Arial" panose="020B0604020202020204" pitchFamily="34" charset="0"/>
                <a:cs typeface="Times New Roman" panose="02020603050405020304" pitchFamily="18" charset="0"/>
              </a:rPr>
              <a:t>WE CAN HANDLE THE CALL AND COUNSEL THEM ON THEIR THOUGHTS ABOUT SUICIDE</a:t>
            </a:r>
          </a:p>
          <a:p>
            <a:pPr algn="just"/>
            <a:r>
              <a:rPr lang="en-US" altLang="en-US">
                <a:latin typeface="Arial" panose="020B0604020202020204" pitchFamily="34" charset="0"/>
                <a:cs typeface="Times New Roman" panose="02020603050405020304" pitchFamily="18" charset="0"/>
              </a:rPr>
              <a:t> </a:t>
            </a:r>
          </a:p>
          <a:p>
            <a:pPr algn="just"/>
            <a:r>
              <a:rPr lang="en-US" altLang="en-US" b="1">
                <a:latin typeface="Arial" panose="020B0604020202020204" pitchFamily="34" charset="0"/>
                <a:cs typeface="Times New Roman" panose="02020603050405020304" pitchFamily="18" charset="0"/>
              </a:rPr>
              <a:t>COMMON SAYINGS:</a:t>
            </a:r>
            <a:endParaRPr lang="en-US" altLang="en-US">
              <a:latin typeface="Arial" panose="020B0604020202020204" pitchFamily="34" charset="0"/>
              <a:cs typeface="Times New Roman" panose="02020603050405020304" pitchFamily="18" charset="0"/>
            </a:endParaRPr>
          </a:p>
          <a:p>
            <a:pPr algn="just"/>
            <a:r>
              <a:rPr lang="en-US" altLang="en-US">
                <a:latin typeface="Arial" panose="020B0604020202020204" pitchFamily="34" charset="0"/>
                <a:cs typeface="Times New Roman" panose="02020603050405020304" pitchFamily="18" charset="0"/>
              </a:rPr>
              <a:t>-</a:t>
            </a:r>
            <a:r>
              <a:rPr lang="en-US" altLang="en-US">
                <a:latin typeface="Times New Roman" panose="02020603050405020304" pitchFamily="18" charset="0"/>
                <a:cs typeface="Times New Roman" panose="02020603050405020304" pitchFamily="18" charset="0"/>
              </a:rPr>
              <a:t>         </a:t>
            </a:r>
            <a:r>
              <a:rPr lang="en-US" altLang="en-US" b="1">
                <a:latin typeface="Arial" panose="020B0604020202020204" pitchFamily="34" charset="0"/>
                <a:cs typeface="Times New Roman" panose="02020603050405020304" pitchFamily="18" charset="0"/>
              </a:rPr>
              <a:t>Better off dead </a:t>
            </a:r>
            <a:endParaRPr lang="en-US" altLang="en-US">
              <a:latin typeface="Arial" panose="020B0604020202020204" pitchFamily="34" charset="0"/>
              <a:cs typeface="Times New Roman" panose="02020603050405020304" pitchFamily="18" charset="0"/>
            </a:endParaRPr>
          </a:p>
          <a:p>
            <a:pPr algn="just"/>
            <a:r>
              <a:rPr lang="en-US" altLang="en-US">
                <a:latin typeface="Arial" panose="020B0604020202020204" pitchFamily="34" charset="0"/>
                <a:cs typeface="Times New Roman" panose="02020603050405020304" pitchFamily="18" charset="0"/>
              </a:rPr>
              <a:t>-</a:t>
            </a:r>
            <a:r>
              <a:rPr lang="en-US" altLang="en-US">
                <a:latin typeface="Times New Roman" panose="02020603050405020304" pitchFamily="18" charset="0"/>
                <a:cs typeface="Times New Roman" panose="02020603050405020304" pitchFamily="18" charset="0"/>
              </a:rPr>
              <a:t>         </a:t>
            </a:r>
            <a:r>
              <a:rPr lang="en-US" altLang="en-US" b="1">
                <a:latin typeface="Arial" panose="020B0604020202020204" pitchFamily="34" charset="0"/>
                <a:cs typeface="Times New Roman" panose="02020603050405020304" pitchFamily="18" charset="0"/>
              </a:rPr>
              <a:t>Doesn’t matter anymore</a:t>
            </a:r>
            <a:endParaRPr lang="en-US" altLang="en-US">
              <a:latin typeface="Arial" panose="020B0604020202020204" pitchFamily="34" charset="0"/>
              <a:cs typeface="Times New Roman" panose="02020603050405020304" pitchFamily="18" charset="0"/>
            </a:endParaRPr>
          </a:p>
          <a:p>
            <a:pPr algn="just"/>
            <a:r>
              <a:rPr lang="en-US" altLang="en-US">
                <a:latin typeface="Arial" panose="020B0604020202020204" pitchFamily="34" charset="0"/>
                <a:cs typeface="Times New Roman" panose="02020603050405020304" pitchFamily="18" charset="0"/>
              </a:rPr>
              <a:t>-</a:t>
            </a:r>
            <a:r>
              <a:rPr lang="en-US" altLang="en-US">
                <a:latin typeface="Times New Roman" panose="02020603050405020304" pitchFamily="18" charset="0"/>
                <a:cs typeface="Times New Roman" panose="02020603050405020304" pitchFamily="18" charset="0"/>
              </a:rPr>
              <a:t>         </a:t>
            </a:r>
            <a:r>
              <a:rPr lang="en-US" altLang="en-US" b="1">
                <a:latin typeface="Arial" panose="020B0604020202020204" pitchFamily="34" charset="0"/>
                <a:cs typeface="Times New Roman" panose="02020603050405020304" pitchFamily="18" charset="0"/>
              </a:rPr>
              <a:t>There’s nothing more for me in this life -= respond “Maybe life is expecting more from you.”- family, career</a:t>
            </a:r>
            <a:endParaRPr lang="en-US" altLang="en-US">
              <a:latin typeface="Arial" panose="020B0604020202020204" pitchFamily="34" charset="0"/>
              <a:cs typeface="Times New Roman" panose="02020603050405020304" pitchFamily="18" charset="0"/>
            </a:endParaRPr>
          </a:p>
          <a:p>
            <a:pPr algn="just"/>
            <a:r>
              <a:rPr lang="en-US" altLang="en-US" b="1">
                <a:latin typeface="Arial" panose="020B0604020202020204" pitchFamily="34" charset="0"/>
                <a:cs typeface="Times New Roman" panose="02020603050405020304" pitchFamily="18" charset="0"/>
              </a:rPr>
              <a:t> </a:t>
            </a:r>
            <a:endParaRPr lang="en-US" altLang="en-US">
              <a:latin typeface="Arial" panose="020B0604020202020204" pitchFamily="34" charset="0"/>
              <a:cs typeface="Times New Roman" panose="02020603050405020304" pitchFamily="18" charset="0"/>
            </a:endParaRPr>
          </a:p>
          <a:p>
            <a:pPr algn="just"/>
            <a:r>
              <a:rPr lang="en-US" altLang="en-US">
                <a:latin typeface="Arial" panose="020B0604020202020204" pitchFamily="34" charset="0"/>
                <a:cs typeface="Times New Roman" panose="02020603050405020304" pitchFamily="18" charset="0"/>
              </a:rPr>
              <a:t>The goal when dealing with someone in an immediate crisis is to get them past the crisis- you may need to learn about them, their life (family, friends, hobbies, career) and then use some of these things as inspiration for them to keep living. – almost like a HOOK – a reason they must live.  </a:t>
            </a:r>
          </a:p>
          <a:p>
            <a:pPr algn="just"/>
            <a:r>
              <a:rPr lang="en-US" altLang="en-US">
                <a:latin typeface="Arial" panose="020B0604020202020204" pitchFamily="34" charset="0"/>
                <a:cs typeface="Times New Roman" panose="02020603050405020304" pitchFamily="18" charset="0"/>
              </a:rPr>
              <a:t> </a:t>
            </a:r>
          </a:p>
          <a:p>
            <a:pPr algn="just"/>
            <a:r>
              <a:rPr lang="en-US" altLang="en-US">
                <a:latin typeface="Arial" panose="020B0604020202020204" pitchFamily="34" charset="0"/>
                <a:cs typeface="Times New Roman" panose="02020603050405020304" pitchFamily="18" charset="0"/>
              </a:rPr>
              <a:t>-</a:t>
            </a:r>
            <a:r>
              <a:rPr lang="en-US" altLang="en-US">
                <a:latin typeface="Times New Roman" panose="02020603050405020304" pitchFamily="18" charset="0"/>
                <a:cs typeface="Times New Roman" panose="02020603050405020304" pitchFamily="18" charset="0"/>
              </a:rPr>
              <a:t>         </a:t>
            </a:r>
            <a:r>
              <a:rPr lang="en-US" altLang="en-US">
                <a:latin typeface="Arial" panose="020B0604020202020204" pitchFamily="34" charset="0"/>
                <a:cs typeface="Times New Roman" panose="02020603050405020304" pitchFamily="18" charset="0"/>
              </a:rPr>
              <a:t>Explain what a </a:t>
            </a:r>
            <a:r>
              <a:rPr lang="en-US" altLang="en-US" b="1">
                <a:latin typeface="Arial" panose="020B0604020202020204" pitchFamily="34" charset="0"/>
                <a:cs typeface="Times New Roman" panose="02020603050405020304" pitchFamily="18" charset="0"/>
              </a:rPr>
              <a:t>survivor</a:t>
            </a:r>
            <a:r>
              <a:rPr lang="en-US" altLang="en-US">
                <a:latin typeface="Arial" panose="020B0604020202020204" pitchFamily="34" charset="0"/>
                <a:cs typeface="Times New Roman" panose="02020603050405020304" pitchFamily="18" charset="0"/>
              </a:rPr>
              <a:t> is – then show them that they would make their loved ones survivors – and how it would affect their lives.</a:t>
            </a:r>
          </a:p>
          <a:p>
            <a:pPr algn="just"/>
            <a:r>
              <a:rPr lang="en-US" altLang="en-US">
                <a:latin typeface="Arial" panose="020B0604020202020204" pitchFamily="34" charset="0"/>
                <a:cs typeface="Times New Roman" panose="02020603050405020304" pitchFamily="18" charset="0"/>
              </a:rPr>
              <a:t>-</a:t>
            </a:r>
          </a:p>
          <a:p>
            <a:pPr algn="just"/>
            <a:r>
              <a:rPr lang="en-US" altLang="en-US" b="1">
                <a:latin typeface="Arial" panose="020B0604020202020204" pitchFamily="34" charset="0"/>
                <a:cs typeface="Times New Roman" panose="02020603050405020304" pitchFamily="18" charset="0"/>
              </a:rPr>
              <a:t>“do you have any children”? – my child is too young  -he/she won’t remember explain how the process works with kids –</a:t>
            </a:r>
            <a:endParaRPr lang="en-US" altLang="en-US">
              <a:latin typeface="Arial" panose="020B0604020202020204" pitchFamily="34" charset="0"/>
              <a:cs typeface="Times New Roman" panose="02020603050405020304" pitchFamily="18" charset="0"/>
            </a:endParaRPr>
          </a:p>
          <a:p>
            <a:pPr algn="just"/>
            <a:r>
              <a:rPr lang="en-US" altLang="en-US">
                <a:latin typeface="Arial" panose="020B0604020202020204" pitchFamily="34" charset="0"/>
                <a:cs typeface="Times New Roman" panose="02020603050405020304" pitchFamily="18" charset="0"/>
              </a:rPr>
              <a:t>“</a:t>
            </a:r>
          </a:p>
          <a:p>
            <a:pPr algn="just"/>
            <a:r>
              <a:rPr lang="en-US" altLang="en-US">
                <a:latin typeface="Arial" panose="020B0604020202020204" pitchFamily="34" charset="0"/>
                <a:cs typeface="Times New Roman" panose="02020603050405020304" pitchFamily="18" charset="0"/>
              </a:rPr>
              <a:t>-alcohol abuse</a:t>
            </a:r>
          </a:p>
          <a:p>
            <a:pPr algn="just"/>
            <a:r>
              <a:rPr lang="en-US" altLang="en-US">
                <a:latin typeface="Arial" panose="020B0604020202020204" pitchFamily="34" charset="0"/>
                <a:cs typeface="Times New Roman" panose="02020603050405020304" pitchFamily="18" charset="0"/>
              </a:rPr>
              <a:t>copy-cat suicides.</a:t>
            </a:r>
          </a:p>
          <a:p>
            <a:pPr algn="just"/>
            <a:r>
              <a:rPr lang="en-US" altLang="en-US">
                <a:latin typeface="Arial" panose="020B0604020202020204" pitchFamily="34" charset="0"/>
                <a:cs typeface="Times New Roman" panose="02020603050405020304" pitchFamily="18" charset="0"/>
              </a:rPr>
              <a:t> </a:t>
            </a:r>
          </a:p>
          <a:p>
            <a:pPr algn="just"/>
            <a:r>
              <a:rPr lang="en-US" altLang="en-US">
                <a:latin typeface="Arial" panose="020B0604020202020204" pitchFamily="34" charset="0"/>
                <a:cs typeface="Times New Roman" panose="02020603050405020304" pitchFamily="18" charset="0"/>
              </a:rPr>
              <a:t> </a:t>
            </a:r>
          </a:p>
          <a:p>
            <a:pPr algn="just"/>
            <a:r>
              <a:rPr lang="en-US" altLang="en-US">
                <a:latin typeface="Arial" panose="020B0604020202020204" pitchFamily="34" charset="0"/>
                <a:cs typeface="Times New Roman" panose="02020603050405020304" pitchFamily="18" charset="0"/>
              </a:rPr>
              <a:t>_______________________________________________________________________</a:t>
            </a:r>
          </a:p>
          <a:p>
            <a:pPr algn="just"/>
            <a:r>
              <a:rPr lang="en-US" altLang="en-US">
                <a:latin typeface="Arial" panose="020B0604020202020204" pitchFamily="34" charset="0"/>
                <a:cs typeface="Times New Roman" panose="02020603050405020304" pitchFamily="18" charset="0"/>
              </a:rPr>
              <a:t> </a:t>
            </a:r>
          </a:p>
          <a:p>
            <a:pPr algn="just"/>
            <a:r>
              <a:rPr lang="en-US" altLang="en-US" b="1">
                <a:latin typeface="Arial" panose="020B0604020202020204" pitchFamily="34" charset="0"/>
                <a:cs typeface="Times New Roman" panose="02020603050405020304" pitchFamily="18" charset="0"/>
              </a:rPr>
              <a:t>ISOLATE THE PAIN/SUFFERING AND GUIDE TO PROBLEM SOLVING:</a:t>
            </a:r>
            <a:endParaRPr lang="en-US" altLang="en-US">
              <a:latin typeface="Arial" panose="020B0604020202020204" pitchFamily="34" charset="0"/>
              <a:cs typeface="Times New Roman" panose="02020603050405020304" pitchFamily="18" charset="0"/>
            </a:endParaRPr>
          </a:p>
          <a:p>
            <a:pPr algn="just"/>
            <a:r>
              <a:rPr lang="en-US" altLang="en-US" b="1">
                <a:latin typeface="Arial" panose="020B0604020202020204" pitchFamily="34" charset="0"/>
                <a:cs typeface="Times New Roman" panose="02020603050405020304" pitchFamily="18" charset="0"/>
              </a:rPr>
              <a:t> </a:t>
            </a:r>
            <a:endParaRPr lang="en-US" altLang="en-US">
              <a:latin typeface="Arial" panose="020B0604020202020204" pitchFamily="34" charset="0"/>
              <a:cs typeface="Times New Roman" panose="02020603050405020304" pitchFamily="18" charset="0"/>
            </a:endParaRPr>
          </a:p>
          <a:p>
            <a:pPr algn="just"/>
            <a:r>
              <a:rPr lang="en-US" altLang="en-US" b="1">
                <a:latin typeface="Arial" panose="020B0604020202020204" pitchFamily="34" charset="0"/>
                <a:cs typeface="Times New Roman" panose="02020603050405020304" pitchFamily="18" charset="0"/>
              </a:rPr>
              <a:t>“DO YOU WANT TO END YOUR LIFE , OR DO YOU WANT TO END THE PAIN IN YOUR LIFE”</a:t>
            </a:r>
            <a:endParaRPr lang="en-US" altLang="en-US">
              <a:latin typeface="Arial" panose="020B0604020202020204" pitchFamily="34" charset="0"/>
              <a:cs typeface="Times New Roman" panose="02020603050405020304" pitchFamily="18" charset="0"/>
            </a:endParaRPr>
          </a:p>
          <a:p>
            <a:pPr algn="just"/>
            <a:r>
              <a:rPr lang="en-US" altLang="en-US" b="1">
                <a:latin typeface="Arial" panose="020B0604020202020204" pitchFamily="34" charset="0"/>
                <a:cs typeface="Times New Roman" panose="02020603050405020304" pitchFamily="18" charset="0"/>
              </a:rPr>
              <a:t>-this makes the distinction between pain and suicide- you don’t need to kill yourself to end the pain.- then work towards getting them help with the pain (suicide is out of the picture)</a:t>
            </a:r>
            <a:endParaRPr lang="en-US" altLang="en-US">
              <a:latin typeface="Arial" panose="020B0604020202020204" pitchFamily="34" charset="0"/>
              <a:cs typeface="Times New Roman" panose="02020603050405020304" pitchFamily="18" charset="0"/>
            </a:endParaRPr>
          </a:p>
          <a:p>
            <a:pPr algn="just"/>
            <a:r>
              <a:rPr lang="en-US" altLang="en-US" b="1">
                <a:latin typeface="Arial" panose="020B0604020202020204" pitchFamily="34" charset="0"/>
                <a:cs typeface="Times New Roman" panose="02020603050405020304" pitchFamily="18" charset="0"/>
              </a:rPr>
              <a:t> </a:t>
            </a:r>
            <a:endParaRPr lang="en-US" altLang="en-US">
              <a:latin typeface="Arial" panose="020B0604020202020204" pitchFamily="34" charset="0"/>
              <a:cs typeface="Times New Roman" panose="02020603050405020304" pitchFamily="18" charset="0"/>
            </a:endParaRPr>
          </a:p>
          <a:p>
            <a:pPr algn="just"/>
            <a:r>
              <a:rPr lang="en-US" altLang="en-US" b="1">
                <a:latin typeface="Arial" panose="020B0604020202020204" pitchFamily="34" charset="0"/>
                <a:cs typeface="Times New Roman" panose="02020603050405020304" pitchFamily="18" charset="0"/>
              </a:rPr>
              <a:t>“SUICIDE IS A PERMAMENT SOLUTION TO A TEMPORARY PROBLEM”</a:t>
            </a:r>
            <a:endParaRPr lang="en-US" altLang="en-US">
              <a:latin typeface="Arial" panose="020B0604020202020204" pitchFamily="34" charset="0"/>
              <a:cs typeface="Times New Roman" panose="02020603050405020304" pitchFamily="18" charset="0"/>
            </a:endParaRPr>
          </a:p>
          <a:p>
            <a:pPr algn="just"/>
            <a:r>
              <a:rPr lang="en-US" altLang="en-US" b="1">
                <a:latin typeface="Arial" panose="020B0604020202020204" pitchFamily="34" charset="0"/>
                <a:cs typeface="Times New Roman" panose="02020603050405020304" pitchFamily="18" charset="0"/>
              </a:rPr>
              <a:t>-again, separates the PROBLEM from suicide—now work on the problem </a:t>
            </a:r>
            <a:endParaRPr lang="en-US" altLang="en-US">
              <a:latin typeface="Arial" panose="020B0604020202020204" pitchFamily="34" charset="0"/>
              <a:cs typeface="Times New Roman" panose="02020603050405020304" pitchFamily="18" charset="0"/>
            </a:endParaRPr>
          </a:p>
          <a:p>
            <a:pPr algn="just"/>
            <a:r>
              <a:rPr lang="en-US" altLang="en-US" b="1">
                <a:latin typeface="Arial" panose="020B0604020202020204" pitchFamily="34" charset="0"/>
                <a:cs typeface="Times New Roman" panose="02020603050405020304" pitchFamily="18" charset="0"/>
              </a:rPr>
              <a:t> </a:t>
            </a:r>
            <a:endParaRPr lang="en-US" altLang="en-US">
              <a:latin typeface="Arial" panose="020B0604020202020204" pitchFamily="34" charset="0"/>
              <a:cs typeface="Times New Roman" panose="02020603050405020304" pitchFamily="18" charset="0"/>
            </a:endParaRPr>
          </a:p>
          <a:p>
            <a:pPr algn="just"/>
            <a:r>
              <a:rPr lang="en-US" altLang="en-US" b="1">
                <a:latin typeface="Arial" panose="020B0604020202020204" pitchFamily="34" charset="0"/>
                <a:cs typeface="Times New Roman" panose="02020603050405020304" pitchFamily="18" charset="0"/>
              </a:rPr>
              <a:t> </a:t>
            </a:r>
            <a:endParaRPr lang="en-US" altLang="en-US">
              <a:latin typeface="Arial" panose="020B0604020202020204" pitchFamily="34" charset="0"/>
              <a:cs typeface="Times New Roman" panose="02020603050405020304" pitchFamily="18" charset="0"/>
            </a:endParaRPr>
          </a:p>
          <a:p>
            <a:r>
              <a:rPr lang="en-US" altLang="en-US" b="1">
                <a:latin typeface="Times New Roman" panose="02020603050405020304" pitchFamily="18" charset="0"/>
              </a:rPr>
              <a:t>INTERVENTION</a:t>
            </a:r>
          </a:p>
          <a:p>
            <a:r>
              <a:rPr lang="en-US" altLang="en-US">
                <a:latin typeface="Arial" panose="020B0604020202020204" pitchFamily="34" charset="0"/>
                <a:cs typeface="Times New Roman" panose="02020603050405020304" pitchFamily="18" charset="0"/>
              </a:rPr>
              <a:t>	The decision to send intervention is based on a written analysis (each org uses different one) , and the counselor’s intuition.  There are a few types of interaction that may apply to a suicidal client.</a:t>
            </a:r>
          </a:p>
          <a:p>
            <a:r>
              <a:rPr lang="en-US" altLang="en-US">
                <a:latin typeface="Arial" panose="020B0604020202020204" pitchFamily="34" charset="0"/>
                <a:cs typeface="Times New Roman" panose="02020603050405020304" pitchFamily="18" charset="0"/>
              </a:rPr>
              <a:t>1.</a:t>
            </a:r>
            <a:r>
              <a:rPr lang="en-US" altLang="en-US" b="1">
                <a:latin typeface="Arial" panose="020B0604020202020204" pitchFamily="34" charset="0"/>
                <a:cs typeface="Times New Roman" panose="02020603050405020304" pitchFamily="18" charset="0"/>
              </a:rPr>
              <a:t>Action Plan</a:t>
            </a:r>
            <a:r>
              <a:rPr lang="en-US" altLang="en-US">
                <a:latin typeface="Arial" panose="020B0604020202020204" pitchFamily="34" charset="0"/>
                <a:cs typeface="Times New Roman" panose="02020603050405020304" pitchFamily="18" charset="0"/>
              </a:rPr>
              <a:t> (contract for safety) – establish an action plan that they promise to carry out in the near future towards getting help. – getting help before they commit suicide.</a:t>
            </a:r>
          </a:p>
          <a:p>
            <a:r>
              <a:rPr lang="en-US" altLang="en-US">
                <a:latin typeface="Arial" panose="020B0604020202020204" pitchFamily="34" charset="0"/>
                <a:cs typeface="Times New Roman" panose="02020603050405020304" pitchFamily="18" charset="0"/>
              </a:rPr>
              <a:t> </a:t>
            </a:r>
          </a:p>
          <a:p>
            <a:r>
              <a:rPr lang="en-US" altLang="en-US">
                <a:latin typeface="Arial" panose="020B0604020202020204" pitchFamily="34" charset="0"/>
                <a:cs typeface="Times New Roman" panose="02020603050405020304" pitchFamily="18" charset="0"/>
              </a:rPr>
              <a:t>*specific in your action plan-times, dates</a:t>
            </a:r>
          </a:p>
          <a:p>
            <a:r>
              <a:rPr lang="en-US" altLang="en-US">
                <a:latin typeface="Arial" panose="020B0604020202020204" pitchFamily="34" charset="0"/>
                <a:cs typeface="Times New Roman" panose="02020603050405020304" pitchFamily="18" charset="0"/>
              </a:rPr>
              <a:t>counsel insisted importantly </a:t>
            </a:r>
          </a:p>
          <a:p>
            <a:r>
              <a:rPr lang="en-US" altLang="en-US">
                <a:latin typeface="Arial" panose="020B0604020202020204" pitchFamily="34" charset="0"/>
                <a:cs typeface="Times New Roman" panose="02020603050405020304" pitchFamily="18" charset="0"/>
              </a:rPr>
              <a:t>2.</a:t>
            </a:r>
            <a:r>
              <a:rPr lang="en-US" altLang="en-US" b="1">
                <a:latin typeface="Times New Roman" panose="02020603050405020304" pitchFamily="18" charset="0"/>
                <a:cs typeface="Times New Roman" panose="02020603050405020304" pitchFamily="18" charset="0"/>
              </a:rPr>
              <a:t> Refuse action plan </a:t>
            </a:r>
            <a:r>
              <a:rPr lang="en-US" altLang="en-US">
                <a:latin typeface="Times New Roman" panose="02020603050405020304" pitchFamily="18" charset="0"/>
                <a:cs typeface="Times New Roman" panose="02020603050405020304" pitchFamily="18" charset="0"/>
              </a:rPr>
              <a:t>    </a:t>
            </a:r>
            <a:r>
              <a:rPr lang="en-US" altLang="en-US">
                <a:latin typeface="Arial" panose="020B0604020202020204" pitchFamily="34" charset="0"/>
                <a:cs typeface="Times New Roman" panose="02020603050405020304" pitchFamily="18" charset="0"/>
              </a:rPr>
              <a:t>If they refuse to contract for safety or promise to follow an action plan- or intervention </a:t>
            </a:r>
            <a:r>
              <a:rPr lang="en-US" altLang="en-US" b="1">
                <a:latin typeface="Arial" panose="020B0604020202020204" pitchFamily="34" charset="0"/>
                <a:cs typeface="Times New Roman" panose="02020603050405020304" pitchFamily="18" charset="0"/>
              </a:rPr>
              <a:t>may</a:t>
            </a:r>
            <a:r>
              <a:rPr lang="en-US" altLang="en-US">
                <a:latin typeface="Arial" panose="020B0604020202020204" pitchFamily="34" charset="0"/>
                <a:cs typeface="Times New Roman" panose="02020603050405020304" pitchFamily="18" charset="0"/>
              </a:rPr>
              <a:t> have to be sent. – again – your intuition comes into play.</a:t>
            </a:r>
          </a:p>
          <a:p>
            <a:endParaRPr lang="en-US" altLang="en-US">
              <a:latin typeface="Arial" panose="020B0604020202020204" pitchFamily="34" charset="0"/>
              <a:cs typeface="Times New Roman" panose="02020603050405020304" pitchFamily="18" charset="0"/>
            </a:endParaRPr>
          </a:p>
          <a:p>
            <a:r>
              <a:rPr lang="en-US" altLang="en-US">
                <a:latin typeface="Arial" panose="020B0604020202020204" pitchFamily="34" charset="0"/>
                <a:cs typeface="Times New Roman" panose="02020603050405020304" pitchFamily="18" charset="0"/>
              </a:rPr>
              <a:t>3.</a:t>
            </a:r>
            <a:r>
              <a:rPr lang="en-US" altLang="en-US" b="1">
                <a:latin typeface="Arial" panose="020B0604020202020204" pitchFamily="34" charset="0"/>
                <a:cs typeface="Times New Roman" panose="02020603050405020304" pitchFamily="18" charset="0"/>
              </a:rPr>
              <a:t>Active attempt-</a:t>
            </a:r>
            <a:r>
              <a:rPr lang="en-US" altLang="en-US">
                <a:latin typeface="Arial" panose="020B0604020202020204" pitchFamily="34" charset="0"/>
                <a:cs typeface="Times New Roman" panose="02020603050405020304" pitchFamily="18" charset="0"/>
              </a:rPr>
              <a:t>police 911</a:t>
            </a:r>
          </a:p>
          <a:p>
            <a:r>
              <a:rPr lang="en-US" altLang="en-US">
                <a:latin typeface="Arial" panose="020B0604020202020204" pitchFamily="34" charset="0"/>
                <a:cs typeface="Times New Roman" panose="02020603050405020304" pitchFamily="18" charset="0"/>
              </a:rPr>
              <a:t>*police, fire trucks…big deal – so only do it when necessary –</a:t>
            </a:r>
          </a:p>
          <a:p>
            <a:r>
              <a:rPr lang="en-US" altLang="en-US">
                <a:latin typeface="Arial" panose="020B0604020202020204" pitchFamily="34" charset="0"/>
                <a:cs typeface="Times New Roman" panose="02020603050405020304" pitchFamily="18" charset="0"/>
              </a:rPr>
              <a:t>** you can tell them you are sending help or not tell them –there are no secrets in suicide – your job is to get them help.   If you don’t tell them and they ask </a:t>
            </a:r>
          </a:p>
          <a:p>
            <a:r>
              <a:rPr lang="en-US" altLang="en-US">
                <a:latin typeface="Arial" panose="020B0604020202020204" pitchFamily="34" charset="0"/>
                <a:cs typeface="Times New Roman" panose="02020603050405020304" pitchFamily="18" charset="0"/>
              </a:rPr>
              <a:t>“ARE YOU SENDING THE POLICE “ – deflect the question with “SOUNDS LIKE YOU’RE REALLY WORRIED ABOUT THE POLICE” – deflect, deflect, deflect. </a:t>
            </a:r>
          </a:p>
        </p:txBody>
      </p:sp>
    </p:spTree>
    <p:extLst>
      <p:ext uri="{BB962C8B-B14F-4D97-AF65-F5344CB8AC3E}">
        <p14:creationId xmlns:p14="http://schemas.microsoft.com/office/powerpoint/2010/main" val="14690241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Discord messages – these are REAL messages!</a:t>
            </a:r>
          </a:p>
          <a:p>
            <a:r>
              <a:rPr lang="en-US">
                <a:cs typeface="Calibri"/>
              </a:rPr>
              <a:t>Knowing what you know from here, how might you respond?</a:t>
            </a:r>
          </a:p>
          <a:p>
            <a:r>
              <a:rPr lang="en-US">
                <a:cs typeface="Calibri"/>
              </a:rPr>
              <a:t>What if they said they wanted to die today? How do you think you might handle it?</a:t>
            </a:r>
          </a:p>
          <a:p>
            <a:r>
              <a:rPr lang="en-US">
                <a:cs typeface="Calibri"/>
              </a:rPr>
              <a:t>What if they are a classmate? Long-distance gamer friend?</a:t>
            </a:r>
          </a:p>
        </p:txBody>
      </p:sp>
      <p:sp>
        <p:nvSpPr>
          <p:cNvPr id="4" name="Slide Number Placeholder 3"/>
          <p:cNvSpPr>
            <a:spLocks noGrp="1"/>
          </p:cNvSpPr>
          <p:nvPr>
            <p:ph type="sldNum" sz="quarter" idx="5"/>
          </p:nvPr>
        </p:nvSpPr>
        <p:spPr/>
        <p:txBody>
          <a:bodyPr/>
          <a:lstStyle/>
          <a:p>
            <a:fld id="{908DF7CF-82CB-4806-83AD-1B1FDB8924A6}" type="slidenum">
              <a:rPr lang="en-US" smtClean="0"/>
              <a:t>21</a:t>
            </a:fld>
            <a:endParaRPr lang="en-US"/>
          </a:p>
        </p:txBody>
      </p:sp>
    </p:spTree>
    <p:extLst>
      <p:ext uri="{BB962C8B-B14F-4D97-AF65-F5344CB8AC3E}">
        <p14:creationId xmlns:p14="http://schemas.microsoft.com/office/powerpoint/2010/main" val="19561785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You can report a message on discord by clicking on the three dots on the right hand side of the message</a:t>
            </a:r>
          </a:p>
          <a:p>
            <a:r>
              <a:rPr lang="en-US">
                <a:cs typeface="Calibri"/>
              </a:rPr>
              <a:t>And following the prompts</a:t>
            </a:r>
          </a:p>
          <a:p>
            <a:r>
              <a:rPr lang="en-US">
                <a:cs typeface="Calibri"/>
              </a:rPr>
              <a:t>Talk about what happens – person gets a private DM saying someone is worried about them</a:t>
            </a:r>
          </a:p>
        </p:txBody>
      </p:sp>
      <p:sp>
        <p:nvSpPr>
          <p:cNvPr id="4" name="Slide Number Placeholder 3"/>
          <p:cNvSpPr>
            <a:spLocks noGrp="1"/>
          </p:cNvSpPr>
          <p:nvPr>
            <p:ph type="sldNum" sz="quarter" idx="5"/>
          </p:nvPr>
        </p:nvSpPr>
        <p:spPr/>
        <p:txBody>
          <a:bodyPr/>
          <a:lstStyle/>
          <a:p>
            <a:fld id="{908DF7CF-82CB-4806-83AD-1B1FDB8924A6}" type="slidenum">
              <a:rPr lang="en-US" smtClean="0"/>
              <a:t>23</a:t>
            </a:fld>
            <a:endParaRPr lang="en-US"/>
          </a:p>
        </p:txBody>
      </p:sp>
    </p:spTree>
    <p:extLst>
      <p:ext uri="{BB962C8B-B14F-4D97-AF65-F5344CB8AC3E}">
        <p14:creationId xmlns:p14="http://schemas.microsoft.com/office/powerpoint/2010/main" val="37715327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What does reporting mean? What will happen to the person?</a:t>
            </a:r>
          </a:p>
          <a:p>
            <a:r>
              <a:rPr lang="en-US">
                <a:cs typeface="Calibri"/>
              </a:rPr>
              <a:t>Reporting on Instagram - the person will receive a direct message saying someone is concerned about them, message will include suggestion to talk to a friend, direct access to a local hotline, and other tips for getting support</a:t>
            </a:r>
            <a:endParaRPr lang="en-US" dirty="0">
              <a:cs typeface="Calibri"/>
            </a:endParaRPr>
          </a:p>
        </p:txBody>
      </p:sp>
      <p:sp>
        <p:nvSpPr>
          <p:cNvPr id="4" name="Slide Number Placeholder 3"/>
          <p:cNvSpPr>
            <a:spLocks noGrp="1"/>
          </p:cNvSpPr>
          <p:nvPr>
            <p:ph type="sldNum" sz="quarter" idx="5"/>
          </p:nvPr>
        </p:nvSpPr>
        <p:spPr/>
        <p:txBody>
          <a:bodyPr/>
          <a:lstStyle/>
          <a:p>
            <a:fld id="{908DF7CF-82CB-4806-83AD-1B1FDB8924A6}" type="slidenum">
              <a:rPr lang="en-US" smtClean="0"/>
              <a:t>25</a:t>
            </a:fld>
            <a:endParaRPr lang="en-US"/>
          </a:p>
        </p:txBody>
      </p:sp>
    </p:spTree>
    <p:extLst>
      <p:ext uri="{BB962C8B-B14F-4D97-AF65-F5344CB8AC3E}">
        <p14:creationId xmlns:p14="http://schemas.microsoft.com/office/powerpoint/2010/main" val="42617187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50453" cy="348615"/>
          </a:xfrm>
          <a:prstGeom prst="rect">
            <a:avLst/>
          </a:prstGeom>
        </p:spPr>
        <p:txBody>
          <a:bodyPr vert="horz" lIns="93177" tIns="46589" rIns="93177" bIns="46589" rtlCol="0"/>
          <a:lstStyle>
            <a:lvl1pPr algn="l">
              <a:defRPr sz="1200"/>
            </a:lvl1pPr>
          </a:lstStyle>
          <a:p>
            <a:endParaRPr lang="cs-CZ"/>
          </a:p>
        </p:txBody>
      </p:sp>
      <p:sp>
        <p:nvSpPr>
          <p:cNvPr id="3" name="Date Placeholder 2"/>
          <p:cNvSpPr>
            <a:spLocks noGrp="1"/>
          </p:cNvSpPr>
          <p:nvPr>
            <p:ph type="dt" idx="1"/>
          </p:nvPr>
        </p:nvSpPr>
        <p:spPr>
          <a:xfrm>
            <a:off x="5295125" y="0"/>
            <a:ext cx="4050453" cy="348615"/>
          </a:xfrm>
          <a:prstGeom prst="rect">
            <a:avLst/>
          </a:prstGeom>
        </p:spPr>
        <p:txBody>
          <a:bodyPr vert="horz" lIns="93177" tIns="46589" rIns="93177" bIns="46589" rtlCol="0"/>
          <a:lstStyle>
            <a:lvl1pPr algn="r">
              <a:defRPr sz="1200"/>
            </a:lvl1pPr>
          </a:lstStyle>
          <a:p>
            <a:fld id="{B7268E1E-0E44-426D-905E-8AD9B19D2182}" type="datetimeFigureOut">
              <a:rPr lang="cs-CZ" smtClean="0"/>
              <a:t>17.07.2024</a:t>
            </a:fld>
            <a:endParaRPr lang="cs-CZ"/>
          </a:p>
        </p:txBody>
      </p:sp>
      <p:sp>
        <p:nvSpPr>
          <p:cNvPr id="4" name="Slide Image Placeholder 3"/>
          <p:cNvSpPr>
            <a:spLocks noGrp="1" noRot="1" noChangeAspect="1"/>
          </p:cNvSpPr>
          <p:nvPr>
            <p:ph type="sldImg" idx="2"/>
          </p:nvPr>
        </p:nvSpPr>
        <p:spPr>
          <a:xfrm>
            <a:off x="2354263" y="520700"/>
            <a:ext cx="4638675" cy="2609850"/>
          </a:xfrm>
          <a:prstGeom prst="rect">
            <a:avLst/>
          </a:prstGeom>
          <a:noFill/>
          <a:ln w="12700">
            <a:solidFill>
              <a:prstClr val="black"/>
            </a:solidFill>
          </a:ln>
        </p:spPr>
        <p:txBody>
          <a:bodyPr vert="horz" lIns="93177" tIns="46589" rIns="93177" bIns="46589" rtlCol="0" anchor="ctr"/>
          <a:lstStyle/>
          <a:p>
            <a:endParaRPr lang="cs-CZ"/>
          </a:p>
        </p:txBody>
      </p:sp>
      <p:sp>
        <p:nvSpPr>
          <p:cNvPr id="5" name="Notes Placeholder 4"/>
          <p:cNvSpPr>
            <a:spLocks noGrp="1"/>
          </p:cNvSpPr>
          <p:nvPr>
            <p:ph type="body" sz="quarter" idx="3"/>
          </p:nvPr>
        </p:nvSpPr>
        <p:spPr>
          <a:xfrm>
            <a:off x="934720" y="3305386"/>
            <a:ext cx="7477760" cy="3132694"/>
          </a:xfrm>
          <a:prstGeom prst="rect">
            <a:avLst/>
          </a:prstGeom>
        </p:spPr>
        <p:txBody>
          <a:bodyPr vert="horz" lIns="93177" tIns="46589" rIns="93177" bIns="46589" rtlCol="0"/>
          <a:lstStyle/>
          <a:p>
            <a:pPr lvl="0"/>
            <a:r>
              <a:rPr lang="en-US"/>
              <a:t>29</a:t>
            </a:r>
          </a:p>
        </p:txBody>
      </p:sp>
      <p:sp>
        <p:nvSpPr>
          <p:cNvPr id="6" name="Footer Placeholder 5"/>
          <p:cNvSpPr>
            <a:spLocks noGrp="1"/>
          </p:cNvSpPr>
          <p:nvPr>
            <p:ph type="ftr" sz="quarter" idx="4"/>
          </p:nvPr>
        </p:nvSpPr>
        <p:spPr>
          <a:xfrm>
            <a:off x="0" y="6610774"/>
            <a:ext cx="4050453" cy="347002"/>
          </a:xfrm>
          <a:prstGeom prst="rect">
            <a:avLst/>
          </a:prstGeom>
        </p:spPr>
        <p:txBody>
          <a:bodyPr vert="horz" lIns="93177" tIns="46589" rIns="93177" bIns="46589" rtlCol="0" anchor="b"/>
          <a:lstStyle>
            <a:lvl1pPr algn="l">
              <a:defRPr sz="1200"/>
            </a:lvl1pPr>
          </a:lstStyle>
          <a:p>
            <a:endParaRPr lang="cs-CZ"/>
          </a:p>
        </p:txBody>
      </p:sp>
      <p:sp>
        <p:nvSpPr>
          <p:cNvPr id="7" name="Slide Number Placeholder 6"/>
          <p:cNvSpPr>
            <a:spLocks noGrp="1"/>
          </p:cNvSpPr>
          <p:nvPr>
            <p:ph type="sldNum" sz="quarter" idx="5"/>
          </p:nvPr>
        </p:nvSpPr>
        <p:spPr>
          <a:xfrm>
            <a:off x="5295125" y="6610774"/>
            <a:ext cx="4050453" cy="347002"/>
          </a:xfrm>
          <a:prstGeom prst="rect">
            <a:avLst/>
          </a:prstGeom>
        </p:spPr>
        <p:txBody>
          <a:bodyPr vert="horz" lIns="93177" tIns="46589" rIns="93177" bIns="46589" rtlCol="0" anchor="b"/>
          <a:lstStyle>
            <a:lvl1pPr algn="r">
              <a:defRPr sz="1200"/>
            </a:lvl1pPr>
          </a:lstStyle>
          <a:p>
            <a:fld id="{871B2431-D351-4C6E-A3CF-9DFAC0E3E050}" type="slidenum">
              <a:rPr lang="cs-CZ" smtClean="0"/>
              <a:t>27</a:t>
            </a:fld>
            <a:endParaRPr lang="cs-CZ"/>
          </a:p>
        </p:txBody>
      </p:sp>
    </p:spTree>
    <p:extLst>
      <p:ext uri="{BB962C8B-B14F-4D97-AF65-F5344CB8AC3E}">
        <p14:creationId xmlns:p14="http://schemas.microsoft.com/office/powerpoint/2010/main" val="11155513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a:cs typeface="Calibri"/>
              </a:rPr>
              <a:t>Quick overview on </a:t>
            </a:r>
            <a:r>
              <a:rPr lang="en-US" err="1">
                <a:cs typeface="Calibri"/>
              </a:rPr>
              <a:t>EveryMind</a:t>
            </a:r>
            <a:r>
              <a:rPr lang="en-US">
                <a:cs typeface="Calibri"/>
              </a:rPr>
              <a:t>:</a:t>
            </a:r>
          </a:p>
          <a:p>
            <a:pPr marL="358775" indent="-358775">
              <a:buFont typeface="Arial" panose="020B0604020202020204" pitchFamily="34" charset="0"/>
              <a:buChar char="•"/>
            </a:pPr>
            <a:r>
              <a:rPr lang="en-US">
                <a:cs typeface="Calibri"/>
              </a:rPr>
              <a:t>We provide a variety of direct services for the entire the lifespan</a:t>
            </a:r>
          </a:p>
          <a:p>
            <a:pPr marL="358775" indent="-358775">
              <a:buFont typeface="Arial" panose="020B0604020202020204" pitchFamily="34" charset="0"/>
              <a:buChar char="•"/>
            </a:pPr>
            <a:r>
              <a:rPr lang="en-US">
                <a:cs typeface="Calibri"/>
              </a:rPr>
              <a:t>This</a:t>
            </a:r>
            <a:r>
              <a:rPr lang="en-US" baseline="0">
                <a:cs typeface="Calibri"/>
              </a:rPr>
              <a:t> </a:t>
            </a:r>
            <a:r>
              <a:rPr lang="en-US">
                <a:cs typeface="Calibri"/>
              </a:rPr>
              <a:t>includes </a:t>
            </a:r>
            <a:r>
              <a:rPr lang="en-US" baseline="0">
                <a:cs typeface="Calibri"/>
              </a:rPr>
              <a:t> </a:t>
            </a:r>
            <a:r>
              <a:rPr lang="en-US">
                <a:cs typeface="Calibri"/>
              </a:rPr>
              <a:t>24/7 hotline, homeless outreach, school-based mental health services, and much more</a:t>
            </a:r>
          </a:p>
          <a:p>
            <a:pPr marL="358775" indent="-358775">
              <a:buFont typeface="Arial" panose="020B0604020202020204" pitchFamily="34" charset="0"/>
              <a:buChar char="•"/>
            </a:pPr>
            <a:r>
              <a:rPr lang="en-US">
                <a:cs typeface="Calibri"/>
              </a:rPr>
              <a:t>We also strive to reduce the stigma surrounding mental illness and increase the importance of mental wellness for EVERYONE  </a:t>
            </a:r>
          </a:p>
          <a:p>
            <a:endParaRPr lang="en-US">
              <a:cs typeface="Calibri"/>
            </a:endParaRPr>
          </a:p>
          <a:p>
            <a:r>
              <a:rPr lang="en-US">
                <a:cs typeface="Calibri"/>
              </a:rPr>
              <a:t>Refer to our one-pager or direct them to our website if they'd like more information.  </a:t>
            </a:r>
          </a:p>
          <a:p>
            <a:endParaRPr lang="en-US"/>
          </a:p>
        </p:txBody>
      </p:sp>
      <p:sp>
        <p:nvSpPr>
          <p:cNvPr id="4" name="Slide Number Placeholder 3"/>
          <p:cNvSpPr>
            <a:spLocks noGrp="1"/>
          </p:cNvSpPr>
          <p:nvPr>
            <p:ph type="sldNum" sz="quarter" idx="10"/>
          </p:nvPr>
        </p:nvSpPr>
        <p:spPr/>
        <p:txBody>
          <a:bodyPr/>
          <a:lstStyle/>
          <a:p>
            <a:fld id="{98B98FF3-E3CF-4171-B0AB-669C6CD22EF0}" type="slidenum">
              <a:rPr lang="en-US" smtClean="0"/>
              <a:t>3</a:t>
            </a:fld>
            <a:endParaRPr lang="en-US"/>
          </a:p>
        </p:txBody>
      </p:sp>
    </p:spTree>
    <p:extLst>
      <p:ext uri="{BB962C8B-B14F-4D97-AF65-F5344CB8AC3E}">
        <p14:creationId xmlns:p14="http://schemas.microsoft.com/office/powerpoint/2010/main" val="17909133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Most calls are resolved without the need for intervention.</a:t>
            </a:r>
            <a:endParaRPr lang="en-US" dirty="0">
              <a:cs typeface="Calibri"/>
            </a:endParaRPr>
          </a:p>
          <a:p>
            <a:r>
              <a:rPr lang="en-US">
                <a:cs typeface="Calibri"/>
              </a:rPr>
              <a:t>About 1% of people who contact 988 agree to have the crisis counselor call 911 because of serious risk to their life</a:t>
            </a:r>
          </a:p>
          <a:p>
            <a:r>
              <a:rPr lang="en-US">
                <a:cs typeface="Calibri"/>
              </a:rPr>
              <a:t>In fewer than 1% of contacts, the crisis counselor must call 911 without the consent of the individual due to serious risk to life</a:t>
            </a:r>
            <a:endParaRPr lang="en-US" dirty="0">
              <a:cs typeface="Calibri"/>
            </a:endParaRPr>
          </a:p>
        </p:txBody>
      </p:sp>
      <p:sp>
        <p:nvSpPr>
          <p:cNvPr id="4" name="Slide Number Placeholder 3"/>
          <p:cNvSpPr>
            <a:spLocks noGrp="1"/>
          </p:cNvSpPr>
          <p:nvPr>
            <p:ph type="sldNum" sz="quarter" idx="5"/>
          </p:nvPr>
        </p:nvSpPr>
        <p:spPr/>
        <p:txBody>
          <a:bodyPr/>
          <a:lstStyle/>
          <a:p>
            <a:fld id="{908DF7CF-82CB-4806-83AD-1B1FDB8924A6}" type="slidenum">
              <a:rPr lang="en-US" smtClean="0"/>
              <a:t>5</a:t>
            </a:fld>
            <a:endParaRPr lang="en-US"/>
          </a:p>
        </p:txBody>
      </p:sp>
    </p:spTree>
    <p:extLst>
      <p:ext uri="{BB962C8B-B14F-4D97-AF65-F5344CB8AC3E}">
        <p14:creationId xmlns:p14="http://schemas.microsoft.com/office/powerpoint/2010/main" val="42917199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8DF7CF-82CB-4806-83AD-1B1FDB8924A6}" type="slidenum">
              <a:rPr lang="en-US" smtClean="0"/>
              <a:t>6</a:t>
            </a:fld>
            <a:endParaRPr lang="en-US"/>
          </a:p>
        </p:txBody>
      </p:sp>
    </p:spTree>
    <p:extLst>
      <p:ext uri="{BB962C8B-B14F-4D97-AF65-F5344CB8AC3E}">
        <p14:creationId xmlns:p14="http://schemas.microsoft.com/office/powerpoint/2010/main" val="35508858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a:t>Provide</a:t>
            </a:r>
            <a:r>
              <a:rPr lang="en-US" baseline="0"/>
              <a:t> a brief description of what these disorders might look like in adolescents; emphasize co-occurring nature of substance use and mental health conditions</a:t>
            </a:r>
          </a:p>
          <a:p>
            <a:endParaRPr lang="en-US" baseline="0"/>
          </a:p>
          <a:p>
            <a:r>
              <a:rPr lang="en-US" baseline="0"/>
              <a:t>Anxiety – nervous disorder, state of excessive uneasiness and apprehension. Typically, with compulsive behavior or panic attacks</a:t>
            </a:r>
          </a:p>
          <a:p>
            <a:r>
              <a:rPr lang="en-US" baseline="0"/>
              <a:t>Behavioral disorders – Attention Deficit Hyperactivity disorder (ADHD), Oppositional Defiant disorder (ODD). Can impact an individual's ability to function at school, at home, and even in social situations. </a:t>
            </a:r>
          </a:p>
          <a:p>
            <a:r>
              <a:rPr lang="en-US" baseline="0"/>
              <a:t>Mood Disorders – the elevation or lowering of a person’s mood, such as depression or bipolar disorder</a:t>
            </a:r>
          </a:p>
          <a:p>
            <a:r>
              <a:rPr lang="en-US" baseline="0"/>
              <a:t>Substance Use Disorders – occurs when the recurrent use of alcohol and/or drugs causes clinically significant impairment, including health problems, disability, and failure to meet major responsibilities at work, school, or home. </a:t>
            </a:r>
          </a:p>
          <a:p>
            <a:endParaRPr lang="en-US">
              <a:cs typeface="Calibri"/>
            </a:endParaRPr>
          </a:p>
          <a:p>
            <a:r>
              <a:rPr lang="en-US">
                <a:cs typeface="Calibri"/>
              </a:rPr>
              <a:t>You don't need us to tell you that we experience mental health concerns throughout our lives. When we are teens, we tend to go through lots of changes – physically, mentally, emotionally, and just life changes in general. </a:t>
            </a:r>
          </a:p>
        </p:txBody>
      </p:sp>
      <p:sp>
        <p:nvSpPr>
          <p:cNvPr id="4" name="Slide Number Placeholder 3"/>
          <p:cNvSpPr>
            <a:spLocks noGrp="1"/>
          </p:cNvSpPr>
          <p:nvPr>
            <p:ph type="sldNum" sz="quarter" idx="10"/>
          </p:nvPr>
        </p:nvSpPr>
        <p:spPr/>
        <p:txBody>
          <a:bodyPr/>
          <a:lstStyle/>
          <a:p>
            <a:fld id="{D4B8AC25-D7CF-4265-AFA8-20E40B567515}" type="slidenum">
              <a:rPr lang="en-US" smtClean="0"/>
              <a:t>7</a:t>
            </a:fld>
            <a:endParaRPr lang="en-US"/>
          </a:p>
        </p:txBody>
      </p:sp>
    </p:spTree>
    <p:extLst>
      <p:ext uri="{BB962C8B-B14F-4D97-AF65-F5344CB8AC3E}">
        <p14:creationId xmlns:p14="http://schemas.microsoft.com/office/powerpoint/2010/main" val="42535725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4B8AC25-D7CF-4265-AFA8-20E40B567515}" type="slidenum">
              <a:rPr lang="en-US" smtClean="0"/>
              <a:t>8</a:t>
            </a:fld>
            <a:endParaRPr lang="en-US"/>
          </a:p>
        </p:txBody>
      </p:sp>
    </p:spTree>
    <p:extLst>
      <p:ext uri="{BB962C8B-B14F-4D97-AF65-F5344CB8AC3E}">
        <p14:creationId xmlns:p14="http://schemas.microsoft.com/office/powerpoint/2010/main" val="39872921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This </a:t>
            </a:r>
            <a:r>
              <a:rPr lang="en-US" b="1" dirty="0">
                <a:cs typeface="Calibri"/>
              </a:rPr>
              <a:t>data is from January through March of 2024, based on EveryMind's 988 contacts</a:t>
            </a:r>
            <a:r>
              <a:rPr lang="en-US">
                <a:cs typeface="Calibri"/>
              </a:rPr>
              <a:t>, youth reported suicidal ideation at the highest rates of any age group</a:t>
            </a:r>
          </a:p>
          <a:p>
            <a:endParaRPr lang="en-US" dirty="0"/>
          </a:p>
          <a:p>
            <a:r>
              <a:rPr lang="en-US"/>
              <a:t>26% of contacts under 12 and 18% of contacts 13-17 had harmed themselves that day</a:t>
            </a:r>
          </a:p>
        </p:txBody>
      </p:sp>
      <p:sp>
        <p:nvSpPr>
          <p:cNvPr id="4" name="Slide Number Placeholder 3"/>
          <p:cNvSpPr>
            <a:spLocks noGrp="1"/>
          </p:cNvSpPr>
          <p:nvPr>
            <p:ph type="sldNum" sz="quarter" idx="5"/>
          </p:nvPr>
        </p:nvSpPr>
        <p:spPr/>
        <p:txBody>
          <a:bodyPr/>
          <a:lstStyle/>
          <a:p>
            <a:fld id="{908DF7CF-82CB-4806-83AD-1B1FDB8924A6}" type="slidenum">
              <a:rPr lang="en-US" smtClean="0"/>
              <a:t>9</a:t>
            </a:fld>
            <a:endParaRPr lang="en-US"/>
          </a:p>
        </p:txBody>
      </p:sp>
    </p:spTree>
    <p:extLst>
      <p:ext uri="{BB962C8B-B14F-4D97-AF65-F5344CB8AC3E}">
        <p14:creationId xmlns:p14="http://schemas.microsoft.com/office/powerpoint/2010/main" val="7215658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Approximately 10</a:t>
            </a:r>
            <a:r>
              <a:rPr lang="en-US" baseline="0"/>
              <a:t> minutes</a:t>
            </a:r>
          </a:p>
          <a:p>
            <a:r>
              <a:rPr lang="en-US">
                <a:cs typeface="Calibri"/>
              </a:rPr>
              <a:t>This is a video made by a MCPS student about their experience.</a:t>
            </a:r>
          </a:p>
        </p:txBody>
      </p:sp>
      <p:sp>
        <p:nvSpPr>
          <p:cNvPr id="4" name="Slide Number Placeholder 3"/>
          <p:cNvSpPr>
            <a:spLocks noGrp="1"/>
          </p:cNvSpPr>
          <p:nvPr>
            <p:ph type="sldNum" sz="quarter" idx="10"/>
          </p:nvPr>
        </p:nvSpPr>
        <p:spPr/>
        <p:txBody>
          <a:bodyPr/>
          <a:lstStyle/>
          <a:p>
            <a:fld id="{908DF7CF-82CB-4806-83AD-1B1FDB8924A6}" type="slidenum">
              <a:rPr lang="en-US" smtClean="0"/>
              <a:t>10</a:t>
            </a:fld>
            <a:endParaRPr lang="en-US"/>
          </a:p>
        </p:txBody>
      </p:sp>
    </p:spTree>
    <p:extLst>
      <p:ext uri="{BB962C8B-B14F-4D97-AF65-F5344CB8AC3E}">
        <p14:creationId xmlns:p14="http://schemas.microsoft.com/office/powerpoint/2010/main" val="37757430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031"/>
          <p:cNvSpPr>
            <a:spLocks noGrp="1" noChangeArrowheads="1"/>
          </p:cNvSpPr>
          <p:nvPr>
            <p:ph type="sldNum" sz="quarter" idx="5"/>
          </p:nvPr>
        </p:nvSpPr>
        <p:spPr>
          <a:noFill/>
        </p:spPr>
        <p:txBody>
          <a:bodyPr/>
          <a:lstStyle>
            <a:lvl1pPr>
              <a:spcBef>
                <a:spcPct val="30000"/>
              </a:spcBef>
              <a:defRPr kumimoji="1" sz="1200">
                <a:solidFill>
                  <a:schemeClr val="tx1"/>
                </a:solidFill>
                <a:latin typeface="Arial" panose="020B0604020202020204" pitchFamily="34" charset="0"/>
              </a:defRPr>
            </a:lvl1pPr>
            <a:lvl2pPr marL="770007" indent="-296033">
              <a:spcBef>
                <a:spcPct val="30000"/>
              </a:spcBef>
              <a:defRPr kumimoji="1" sz="1200">
                <a:solidFill>
                  <a:schemeClr val="tx1"/>
                </a:solidFill>
                <a:latin typeface="Arial" panose="020B0604020202020204" pitchFamily="34" charset="0"/>
              </a:defRPr>
            </a:lvl2pPr>
            <a:lvl3pPr marL="1185747" indent="-236179">
              <a:spcBef>
                <a:spcPct val="30000"/>
              </a:spcBef>
              <a:defRPr kumimoji="1" sz="1200">
                <a:solidFill>
                  <a:schemeClr val="tx1"/>
                </a:solidFill>
                <a:latin typeface="Arial" panose="020B0604020202020204" pitchFamily="34" charset="0"/>
              </a:defRPr>
            </a:lvl3pPr>
            <a:lvl4pPr marL="1659722" indent="-236179">
              <a:spcBef>
                <a:spcPct val="30000"/>
              </a:spcBef>
              <a:defRPr kumimoji="1" sz="1200">
                <a:solidFill>
                  <a:schemeClr val="tx1"/>
                </a:solidFill>
                <a:latin typeface="Arial" panose="020B0604020202020204" pitchFamily="34" charset="0"/>
              </a:defRPr>
            </a:lvl4pPr>
            <a:lvl5pPr marL="2135315" indent="-236179">
              <a:spcBef>
                <a:spcPct val="30000"/>
              </a:spcBef>
              <a:defRPr kumimoji="1" sz="1200">
                <a:solidFill>
                  <a:schemeClr val="tx1"/>
                </a:solidFill>
                <a:latin typeface="Arial" panose="020B0604020202020204" pitchFamily="34" charset="0"/>
              </a:defRPr>
            </a:lvl5pPr>
            <a:lvl6pPr marL="2601201" indent="-236179" eaLnBrk="0" fontAlgn="base" hangingPunct="0">
              <a:spcBef>
                <a:spcPct val="30000"/>
              </a:spcBef>
              <a:spcAft>
                <a:spcPct val="0"/>
              </a:spcAft>
              <a:defRPr kumimoji="1" sz="1200">
                <a:solidFill>
                  <a:schemeClr val="tx1"/>
                </a:solidFill>
                <a:latin typeface="Arial" panose="020B0604020202020204" pitchFamily="34" charset="0"/>
              </a:defRPr>
            </a:lvl6pPr>
            <a:lvl7pPr marL="3067088" indent="-236179" eaLnBrk="0" fontAlgn="base" hangingPunct="0">
              <a:spcBef>
                <a:spcPct val="30000"/>
              </a:spcBef>
              <a:spcAft>
                <a:spcPct val="0"/>
              </a:spcAft>
              <a:defRPr kumimoji="1" sz="1200">
                <a:solidFill>
                  <a:schemeClr val="tx1"/>
                </a:solidFill>
                <a:latin typeface="Arial" panose="020B0604020202020204" pitchFamily="34" charset="0"/>
              </a:defRPr>
            </a:lvl7pPr>
            <a:lvl8pPr marL="3532975" indent="-236179" eaLnBrk="0" fontAlgn="base" hangingPunct="0">
              <a:spcBef>
                <a:spcPct val="30000"/>
              </a:spcBef>
              <a:spcAft>
                <a:spcPct val="0"/>
              </a:spcAft>
              <a:defRPr kumimoji="1" sz="1200">
                <a:solidFill>
                  <a:schemeClr val="tx1"/>
                </a:solidFill>
                <a:latin typeface="Arial" panose="020B0604020202020204" pitchFamily="34" charset="0"/>
              </a:defRPr>
            </a:lvl8pPr>
            <a:lvl9pPr marL="3998862" indent="-236179"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38FE99D1-6F51-4B64-B891-BADA50EEEDE2}" type="slidenum">
              <a:rPr kumimoji="0" lang="en-US" altLang="en-US" smtClean="0">
                <a:latin typeface="Times New Roman" panose="02020603050405020304" pitchFamily="18" charset="0"/>
              </a:rPr>
              <a:pPr>
                <a:spcBef>
                  <a:spcPct val="0"/>
                </a:spcBef>
              </a:pPr>
              <a:t>11</a:t>
            </a:fld>
            <a:endParaRPr kumimoji="0" lang="en-US" altLang="en-US">
              <a:latin typeface="Times New Roman" panose="02020603050405020304" pitchFamily="18" charset="0"/>
            </a:endParaRPr>
          </a:p>
        </p:txBody>
      </p:sp>
      <p:sp>
        <p:nvSpPr>
          <p:cNvPr id="37891" name="Rectangle 2"/>
          <p:cNvSpPr>
            <a:spLocks noGrp="1" noRot="1" noChangeAspect="1" noChangeArrowheads="1" noTextEdit="1"/>
          </p:cNvSpPr>
          <p:nvPr>
            <p:ph type="sldImg"/>
          </p:nvPr>
        </p:nvSpPr>
        <p:spPr>
          <a:xfrm>
            <a:off x="685800" y="1143000"/>
            <a:ext cx="5486400" cy="3086100"/>
          </a:xfrm>
          <a:ln/>
        </p:spPr>
      </p:sp>
      <p:sp>
        <p:nvSpPr>
          <p:cNvPr id="37892" name="Rectangle 3"/>
          <p:cNvSpPr>
            <a:spLocks noGrp="1" noChangeArrowheads="1"/>
          </p:cNvSpPr>
          <p:nvPr>
            <p:ph type="body" idx="1"/>
          </p:nvPr>
        </p:nvSpPr>
        <p:spPr>
          <a:noFill/>
        </p:spPr>
        <p:txBody>
          <a:bodyPr/>
          <a:lstStyle/>
          <a:p>
            <a:endParaRPr lang="en-US" altLang="en-US">
              <a:latin typeface="Arial" panose="020B0604020202020204" pitchFamily="34" charset="0"/>
            </a:endParaRPr>
          </a:p>
          <a:p>
            <a:r>
              <a:rPr lang="en-US" altLang="en-US" b="1">
                <a:latin typeface="Arial" panose="020B0604020202020204" pitchFamily="34" charset="0"/>
                <a:cs typeface="Times New Roman" panose="02020603050405020304" pitchFamily="18" charset="0"/>
              </a:rPr>
              <a:t>WARNING SIGNS- 75 % OF PEOPLE GIVE WARNING SIGNS</a:t>
            </a:r>
            <a:endParaRPr lang="en-US" altLang="en-US">
              <a:latin typeface="Arial" panose="020B0604020202020204" pitchFamily="34" charset="0"/>
              <a:cs typeface="Times New Roman" panose="02020603050405020304" pitchFamily="18" charset="0"/>
            </a:endParaRPr>
          </a:p>
          <a:p>
            <a:pPr algn="just"/>
            <a:r>
              <a:rPr lang="en-US" altLang="en-US">
                <a:latin typeface="Arial" panose="020B0604020202020204" pitchFamily="34" charset="0"/>
                <a:cs typeface="Times New Roman" panose="02020603050405020304" pitchFamily="18" charset="0"/>
              </a:rPr>
              <a:t>   Often each person sees one or two warning signs – but never put the whole picture together</a:t>
            </a:r>
          </a:p>
          <a:p>
            <a:r>
              <a:rPr lang="en-US" altLang="en-US">
                <a:latin typeface="Arial" panose="020B0604020202020204" pitchFamily="34" charset="0"/>
                <a:cs typeface="Times New Roman" panose="02020603050405020304" pitchFamily="18" charset="0"/>
              </a:rPr>
              <a:t>   mostly the same warning signs of depression</a:t>
            </a:r>
          </a:p>
          <a:p>
            <a:pPr>
              <a:buFontTx/>
              <a:buChar char="•"/>
            </a:pPr>
            <a:r>
              <a:rPr lang="en-US" altLang="en-US">
                <a:latin typeface="Arial" panose="020B0604020202020204" pitchFamily="34" charset="0"/>
              </a:rPr>
              <a:t>-What they might say:</a:t>
            </a:r>
          </a:p>
          <a:p>
            <a:pPr>
              <a:buFontTx/>
              <a:buChar char="o"/>
            </a:pPr>
            <a:r>
              <a:rPr lang="en-US" altLang="en-US">
                <a:latin typeface="Arial" panose="020B0604020202020204" pitchFamily="34" charset="0"/>
              </a:rPr>
              <a:t>“It doesn’t matter anymore”</a:t>
            </a:r>
          </a:p>
          <a:p>
            <a:pPr>
              <a:buFontTx/>
              <a:buChar char="o"/>
            </a:pPr>
            <a:r>
              <a:rPr lang="en-US" altLang="en-US">
                <a:latin typeface="Arial" panose="020B0604020202020204" pitchFamily="34" charset="0"/>
              </a:rPr>
              <a:t>“its all over”</a:t>
            </a:r>
          </a:p>
          <a:p>
            <a:pPr>
              <a:buFontTx/>
              <a:buChar char="o"/>
            </a:pPr>
            <a:r>
              <a:rPr lang="en-US" altLang="en-US">
                <a:latin typeface="Arial" panose="020B0604020202020204" pitchFamily="34" charset="0"/>
              </a:rPr>
              <a:t>“I can’t take it anymore” / wont take it anymore</a:t>
            </a:r>
          </a:p>
          <a:p>
            <a:pPr>
              <a:buFontTx/>
              <a:buChar char="o"/>
            </a:pPr>
            <a:r>
              <a:rPr lang="en-US" altLang="en-US">
                <a:latin typeface="Arial" panose="020B0604020202020204" pitchFamily="34" charset="0"/>
              </a:rPr>
              <a:t>“I’ve got to stop it”</a:t>
            </a:r>
          </a:p>
          <a:p>
            <a:pPr>
              <a:buFontTx/>
              <a:buChar char="o"/>
            </a:pPr>
            <a:r>
              <a:rPr lang="en-US" altLang="en-US">
                <a:latin typeface="Arial" panose="020B0604020202020204" pitchFamily="34" charset="0"/>
              </a:rPr>
              <a:t>“It’s done”</a:t>
            </a:r>
          </a:p>
          <a:p>
            <a:r>
              <a:rPr lang="en-US" altLang="en-US">
                <a:latin typeface="Arial" panose="020B0604020202020204" pitchFamily="34" charset="0"/>
                <a:cs typeface="Times New Roman" panose="02020603050405020304" pitchFamily="18" charset="0"/>
              </a:rPr>
              <a:t>or statements like it will be suddenly better in the near future:</a:t>
            </a:r>
          </a:p>
          <a:p>
            <a:r>
              <a:rPr lang="en-US" altLang="en-US">
                <a:latin typeface="Arial" panose="020B0604020202020204" pitchFamily="34" charset="0"/>
                <a:cs typeface="Times New Roman" panose="02020603050405020304" pitchFamily="18" charset="0"/>
              </a:rPr>
              <a:t>-</a:t>
            </a:r>
            <a:r>
              <a:rPr lang="en-US" altLang="en-US">
                <a:latin typeface="Times New Roman" panose="02020603050405020304" pitchFamily="18" charset="0"/>
                <a:cs typeface="Times New Roman" panose="02020603050405020304" pitchFamily="18" charset="0"/>
              </a:rPr>
              <a:t>  </a:t>
            </a:r>
            <a:r>
              <a:rPr lang="en-US" altLang="en-US">
                <a:latin typeface="Arial" panose="020B0604020202020204" pitchFamily="34" charset="0"/>
                <a:cs typeface="Times New Roman" panose="02020603050405020304" pitchFamily="18" charset="0"/>
              </a:rPr>
              <a:t>“It won’t matter soon enough”</a:t>
            </a:r>
          </a:p>
          <a:p>
            <a:pPr>
              <a:buFontTx/>
              <a:buChar char="•"/>
            </a:pPr>
            <a:r>
              <a:rPr lang="en-US" altLang="en-US">
                <a:latin typeface="Arial" panose="020B0604020202020204" pitchFamily="34" charset="0"/>
              </a:rPr>
              <a:t>battle in their head </a:t>
            </a:r>
          </a:p>
          <a:p>
            <a:pPr>
              <a:buFontTx/>
              <a:buChar char="o"/>
            </a:pPr>
            <a:r>
              <a:rPr lang="en-US" altLang="en-US">
                <a:latin typeface="Arial" panose="020B0604020202020204" pitchFamily="34" charset="0"/>
              </a:rPr>
              <a:t>most people are not </a:t>
            </a:r>
          </a:p>
          <a:p>
            <a:endParaRPr lang="en-US" altLang="en-US">
              <a:latin typeface="Arial" panose="020B0604020202020204" pitchFamily="34" charset="0"/>
            </a:endParaRPr>
          </a:p>
        </p:txBody>
      </p:sp>
    </p:spTree>
    <p:extLst>
      <p:ext uri="{BB962C8B-B14F-4D97-AF65-F5344CB8AC3E}">
        <p14:creationId xmlns:p14="http://schemas.microsoft.com/office/powerpoint/2010/main" val="35327397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3.jpe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title"/>
          </p:nvPr>
        </p:nvSpPr>
        <p:spPr>
          <a:xfrm>
            <a:off x="609601" y="2346326"/>
            <a:ext cx="6141156" cy="1325563"/>
          </a:xfrm>
          <a:prstGeom prst="rect">
            <a:avLst/>
          </a:prstGeom>
        </p:spPr>
        <p:txBody>
          <a:bodyPr/>
          <a:lstStyle>
            <a:lvl1pPr>
              <a:defRPr b="1">
                <a:solidFill>
                  <a:srgbClr val="28B9B9"/>
                </a:solidFill>
              </a:defRPr>
            </a:lvl1pPr>
          </a:lstStyle>
          <a:p>
            <a:r>
              <a:rPr lang="en-US"/>
              <a:t>Click to edit Master title style</a:t>
            </a:r>
          </a:p>
        </p:txBody>
      </p:sp>
      <p:pic>
        <p:nvPicPr>
          <p:cNvPr id="3" name="Picture 3" descr="Bubble.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73568" y="0"/>
            <a:ext cx="4188803" cy="5670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GrayBar.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670014"/>
            <a:ext cx="12192000" cy="1272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09601" y="228600"/>
            <a:ext cx="2292372" cy="1188720"/>
          </a:xfrm>
          <a:prstGeom prst="rect">
            <a:avLst/>
          </a:prstGeom>
        </p:spPr>
      </p:pic>
    </p:spTree>
    <p:extLst>
      <p:ext uri="{BB962C8B-B14F-4D97-AF65-F5344CB8AC3E}">
        <p14:creationId xmlns:p14="http://schemas.microsoft.com/office/powerpoint/2010/main" val="13210503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415611" y="992767"/>
            <a:ext cx="11360800" cy="2736800"/>
          </a:xfrm>
          <a:prstGeom prst="rect">
            <a:avLst/>
          </a:prstGeom>
        </p:spPr>
        <p:txBody>
          <a:bodyPr lIns="91425" tIns="91425" rIns="91425" bIns="91425" anchor="b" anchorCtr="0"/>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a:endParaRPr/>
          </a:p>
        </p:txBody>
      </p:sp>
      <p:sp>
        <p:nvSpPr>
          <p:cNvPr id="11" name="Shape 11"/>
          <p:cNvSpPr txBox="1">
            <a:spLocks noGrp="1"/>
          </p:cNvSpPr>
          <p:nvPr>
            <p:ph type="subTitle" idx="1"/>
          </p:nvPr>
        </p:nvSpPr>
        <p:spPr>
          <a:xfrm>
            <a:off x="415600" y="3778833"/>
            <a:ext cx="11360800" cy="10568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
        <p:nvSpPr>
          <p:cNvPr id="12" name="Shape 12"/>
          <p:cNvSpPr txBox="1">
            <a:spLocks noGrp="1"/>
          </p:cNvSpPr>
          <p:nvPr>
            <p:ph type="sldNum" idx="12"/>
          </p:nvPr>
        </p:nvSpPr>
        <p:spPr>
          <a:xfrm>
            <a:off x="11296612" y="6217621"/>
            <a:ext cx="731600" cy="52480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17352055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2"/>
        <p:cNvGrpSpPr/>
        <p:nvPr/>
      </p:nvGrpSpPr>
      <p:grpSpPr>
        <a:xfrm>
          <a:off x="0" y="0"/>
          <a:ext cx="0" cy="0"/>
          <a:chOff x="0" y="0"/>
          <a:chExt cx="0" cy="0"/>
        </a:xfrm>
      </p:grpSpPr>
      <p:sp>
        <p:nvSpPr>
          <p:cNvPr id="13" name="Google Shape;13;p34"/>
          <p:cNvSpPr txBox="1">
            <a:spLocks noGrp="1"/>
          </p:cNvSpPr>
          <p:nvPr>
            <p:ph type="title"/>
          </p:nvPr>
        </p:nvSpPr>
        <p:spPr>
          <a:xfrm>
            <a:off x="609601" y="2346326"/>
            <a:ext cx="6141156"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28B9B9"/>
              </a:buClr>
              <a:buSzPts val="4400"/>
              <a:buFont typeface="Libre Franklin"/>
              <a:buNone/>
              <a:defRPr sz="4400" b="1" i="0" u="none" strike="noStrike" cap="none">
                <a:solidFill>
                  <a:srgbClr val="28B9B9"/>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4" name="Google Shape;14;p34" descr="Bubble.jpg"/>
          <p:cNvPicPr preferRelativeResize="0"/>
          <p:nvPr/>
        </p:nvPicPr>
        <p:blipFill rotWithShape="1">
          <a:blip r:embed="rId2">
            <a:alphaModFix/>
          </a:blip>
          <a:srcRect/>
          <a:stretch/>
        </p:blipFill>
        <p:spPr>
          <a:xfrm>
            <a:off x="7046914" y="1"/>
            <a:ext cx="5145087" cy="5173133"/>
          </a:xfrm>
          <a:prstGeom prst="rect">
            <a:avLst/>
          </a:prstGeom>
          <a:noFill/>
          <a:ln>
            <a:noFill/>
          </a:ln>
        </p:spPr>
      </p:pic>
      <p:pic>
        <p:nvPicPr>
          <p:cNvPr id="15" name="Google Shape;15;p34" descr="Logo.jpg"/>
          <p:cNvPicPr preferRelativeResize="0"/>
          <p:nvPr/>
        </p:nvPicPr>
        <p:blipFill rotWithShape="1">
          <a:blip r:embed="rId3">
            <a:alphaModFix/>
          </a:blip>
          <a:srcRect/>
          <a:stretch/>
        </p:blipFill>
        <p:spPr>
          <a:xfrm>
            <a:off x="609601" y="228600"/>
            <a:ext cx="2645833" cy="1030288"/>
          </a:xfrm>
          <a:prstGeom prst="rect">
            <a:avLst/>
          </a:prstGeom>
          <a:noFill/>
          <a:ln>
            <a:noFill/>
          </a:ln>
        </p:spPr>
      </p:pic>
      <p:pic>
        <p:nvPicPr>
          <p:cNvPr id="16" name="Google Shape;16;p34" descr="GrayBar.jpg"/>
          <p:cNvPicPr preferRelativeResize="0"/>
          <p:nvPr/>
        </p:nvPicPr>
        <p:blipFill rotWithShape="1">
          <a:blip r:embed="rId4">
            <a:alphaModFix/>
          </a:blip>
          <a:srcRect/>
          <a:stretch/>
        </p:blipFill>
        <p:spPr>
          <a:xfrm>
            <a:off x="0" y="5173134"/>
            <a:ext cx="12192000" cy="1769533"/>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7"/>
        <p:cNvGrpSpPr/>
        <p:nvPr/>
      </p:nvGrpSpPr>
      <p:grpSpPr>
        <a:xfrm>
          <a:off x="0" y="0"/>
          <a:ext cx="0" cy="0"/>
          <a:chOff x="0" y="0"/>
          <a:chExt cx="0" cy="0"/>
        </a:xfrm>
      </p:grpSpPr>
      <p:sp>
        <p:nvSpPr>
          <p:cNvPr id="18" name="Google Shape;18;p35"/>
          <p:cNvSpPr txBox="1">
            <a:spLocks noGrp="1"/>
          </p:cNvSpPr>
          <p:nvPr>
            <p:ph type="title"/>
          </p:nvPr>
        </p:nvSpPr>
        <p:spPr>
          <a:xfrm>
            <a:off x="839788" y="365127"/>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28B9B9"/>
              </a:buClr>
              <a:buSzPts val="4400"/>
              <a:buFont typeface="Libre Franklin"/>
              <a:buNone/>
              <a:defRPr sz="4400" b="1" i="0" u="none" strike="noStrike" cap="none">
                <a:solidFill>
                  <a:srgbClr val="28B9B9"/>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9" name="Google Shape;19;p35"/>
          <p:cNvSpPr txBox="1">
            <a:spLocks noGrp="1"/>
          </p:cNvSpPr>
          <p:nvPr>
            <p:ph type="body" idx="1"/>
          </p:nvPr>
        </p:nvSpPr>
        <p:spPr>
          <a:xfrm>
            <a:off x="839789" y="1681163"/>
            <a:ext cx="5157787" cy="82391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rgbClr val="7DC240"/>
              </a:buClr>
              <a:buSzPts val="2400"/>
              <a:buFont typeface="Arial"/>
              <a:buNone/>
              <a:defRPr sz="2400" b="1" i="0" u="none" strike="noStrike" cap="none">
                <a:solidFill>
                  <a:srgbClr val="7DC240"/>
                </a:solidFill>
                <a:latin typeface="Libre Franklin"/>
                <a:ea typeface="Libre Franklin"/>
                <a:cs typeface="Libre Franklin"/>
                <a:sym typeface="Libre Franklin"/>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Libre Franklin"/>
                <a:ea typeface="Libre Franklin"/>
                <a:cs typeface="Libre Franklin"/>
                <a:sym typeface="Libre Franklin"/>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Libre Franklin"/>
                <a:ea typeface="Libre Franklin"/>
                <a:cs typeface="Libre Franklin"/>
                <a:sym typeface="Libre Franklin"/>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Libre Franklin"/>
                <a:ea typeface="Libre Franklin"/>
                <a:cs typeface="Libre Franklin"/>
                <a:sym typeface="Libre Franklin"/>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Libre Franklin"/>
                <a:ea typeface="Libre Franklin"/>
                <a:cs typeface="Libre Franklin"/>
                <a:sym typeface="Libre Franklin"/>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Libre Franklin"/>
                <a:ea typeface="Libre Franklin"/>
                <a:cs typeface="Libre Franklin"/>
                <a:sym typeface="Libre Franklin"/>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Libre Franklin"/>
                <a:ea typeface="Libre Franklin"/>
                <a:cs typeface="Libre Franklin"/>
                <a:sym typeface="Libre Franklin"/>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Libre Franklin"/>
                <a:ea typeface="Libre Franklin"/>
                <a:cs typeface="Libre Franklin"/>
                <a:sym typeface="Libre Franklin"/>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Libre Franklin"/>
                <a:ea typeface="Libre Franklin"/>
                <a:cs typeface="Libre Franklin"/>
                <a:sym typeface="Libre Franklin"/>
              </a:defRPr>
            </a:lvl9pPr>
          </a:lstStyle>
          <a:p>
            <a:endParaRPr/>
          </a:p>
        </p:txBody>
      </p:sp>
      <p:sp>
        <p:nvSpPr>
          <p:cNvPr id="20" name="Google Shape;20;p35"/>
          <p:cNvSpPr txBox="1">
            <a:spLocks noGrp="1"/>
          </p:cNvSpPr>
          <p:nvPr>
            <p:ph type="body" idx="2"/>
          </p:nvPr>
        </p:nvSpPr>
        <p:spPr>
          <a:xfrm>
            <a:off x="839789" y="2505075"/>
            <a:ext cx="5157787" cy="36845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707073"/>
              </a:buClr>
              <a:buSzPts val="2800"/>
              <a:buFont typeface="Arial"/>
              <a:buChar char="•"/>
              <a:defRPr sz="2800" b="0" i="0" u="none" strike="noStrike" cap="none">
                <a:solidFill>
                  <a:srgbClr val="707073"/>
                </a:solidFill>
                <a:latin typeface="Libre Franklin"/>
                <a:ea typeface="Libre Franklin"/>
                <a:cs typeface="Libre Franklin"/>
                <a:sym typeface="Libre Franklin"/>
              </a:defRPr>
            </a:lvl1pPr>
            <a:lvl2pPr marL="914400" marR="0" lvl="1" indent="-381000" algn="l" rtl="0">
              <a:lnSpc>
                <a:spcPct val="90000"/>
              </a:lnSpc>
              <a:spcBef>
                <a:spcPts val="500"/>
              </a:spcBef>
              <a:spcAft>
                <a:spcPts val="0"/>
              </a:spcAft>
              <a:buClr>
                <a:srgbClr val="707073"/>
              </a:buClr>
              <a:buSzPts val="2400"/>
              <a:buFont typeface="Arial"/>
              <a:buChar char="•"/>
              <a:defRPr sz="2400" b="0" i="0" u="none" strike="noStrike" cap="none">
                <a:solidFill>
                  <a:srgbClr val="707073"/>
                </a:solidFill>
                <a:latin typeface="Libre Franklin"/>
                <a:ea typeface="Libre Franklin"/>
                <a:cs typeface="Libre Franklin"/>
                <a:sym typeface="Libre Franklin"/>
              </a:defRPr>
            </a:lvl2pPr>
            <a:lvl3pPr marL="1371600" marR="0" lvl="2" indent="-355600" algn="l" rtl="0">
              <a:lnSpc>
                <a:spcPct val="90000"/>
              </a:lnSpc>
              <a:spcBef>
                <a:spcPts val="500"/>
              </a:spcBef>
              <a:spcAft>
                <a:spcPts val="0"/>
              </a:spcAft>
              <a:buClr>
                <a:srgbClr val="707073"/>
              </a:buClr>
              <a:buSzPts val="2000"/>
              <a:buFont typeface="Arial"/>
              <a:buChar char="•"/>
              <a:defRPr sz="2000" b="0" i="0" u="none" strike="noStrike" cap="none">
                <a:solidFill>
                  <a:srgbClr val="707073"/>
                </a:solidFill>
                <a:latin typeface="Libre Franklin"/>
                <a:ea typeface="Libre Franklin"/>
                <a:cs typeface="Libre Franklin"/>
                <a:sym typeface="Libre Franklin"/>
              </a:defRPr>
            </a:lvl3pPr>
            <a:lvl4pPr marL="1828800" marR="0" lvl="3" indent="-342900" algn="l" rtl="0">
              <a:lnSpc>
                <a:spcPct val="90000"/>
              </a:lnSpc>
              <a:spcBef>
                <a:spcPts val="500"/>
              </a:spcBef>
              <a:spcAft>
                <a:spcPts val="0"/>
              </a:spcAft>
              <a:buClr>
                <a:srgbClr val="707073"/>
              </a:buClr>
              <a:buSzPts val="1800"/>
              <a:buFont typeface="Arial"/>
              <a:buChar char="•"/>
              <a:defRPr sz="1800" b="0" i="0" u="none" strike="noStrike" cap="none">
                <a:solidFill>
                  <a:srgbClr val="707073"/>
                </a:solidFill>
                <a:latin typeface="Libre Franklin"/>
                <a:ea typeface="Libre Franklin"/>
                <a:cs typeface="Libre Franklin"/>
                <a:sym typeface="Libre Franklin"/>
              </a:defRPr>
            </a:lvl4pPr>
            <a:lvl5pPr marL="2286000" marR="0" lvl="4" indent="-342900" algn="l" rtl="0">
              <a:lnSpc>
                <a:spcPct val="90000"/>
              </a:lnSpc>
              <a:spcBef>
                <a:spcPts val="500"/>
              </a:spcBef>
              <a:spcAft>
                <a:spcPts val="0"/>
              </a:spcAft>
              <a:buClr>
                <a:srgbClr val="707073"/>
              </a:buClr>
              <a:buSzPts val="1800"/>
              <a:buFont typeface="Arial"/>
              <a:buChar char="•"/>
              <a:defRPr sz="1800" b="0" i="0" u="none" strike="noStrike" cap="none">
                <a:solidFill>
                  <a:srgbClr val="707073"/>
                </a:solidFill>
                <a:latin typeface="Libre Franklin"/>
                <a:ea typeface="Libre Franklin"/>
                <a:cs typeface="Libre Franklin"/>
                <a:sym typeface="Libre Frankl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21" name="Google Shape;21;p35"/>
          <p:cNvSpPr txBox="1">
            <a:spLocks noGrp="1"/>
          </p:cNvSpPr>
          <p:nvPr>
            <p:ph type="body" idx="3"/>
          </p:nvPr>
        </p:nvSpPr>
        <p:spPr>
          <a:xfrm>
            <a:off x="6172201" y="1681163"/>
            <a:ext cx="5183188" cy="82391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rgbClr val="7DC240"/>
              </a:buClr>
              <a:buSzPts val="2400"/>
              <a:buFont typeface="Arial"/>
              <a:buNone/>
              <a:defRPr sz="2400" b="1" i="0" u="none" strike="noStrike" cap="none">
                <a:solidFill>
                  <a:srgbClr val="7DC240"/>
                </a:solidFill>
                <a:latin typeface="Libre Franklin"/>
                <a:ea typeface="Libre Franklin"/>
                <a:cs typeface="Libre Franklin"/>
                <a:sym typeface="Libre Franklin"/>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Libre Franklin"/>
                <a:ea typeface="Libre Franklin"/>
                <a:cs typeface="Libre Franklin"/>
                <a:sym typeface="Libre Franklin"/>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Libre Franklin"/>
                <a:ea typeface="Libre Franklin"/>
                <a:cs typeface="Libre Franklin"/>
                <a:sym typeface="Libre Franklin"/>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Libre Franklin"/>
                <a:ea typeface="Libre Franklin"/>
                <a:cs typeface="Libre Franklin"/>
                <a:sym typeface="Libre Franklin"/>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Libre Franklin"/>
                <a:ea typeface="Libre Franklin"/>
                <a:cs typeface="Libre Franklin"/>
                <a:sym typeface="Libre Franklin"/>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Libre Franklin"/>
                <a:ea typeface="Libre Franklin"/>
                <a:cs typeface="Libre Franklin"/>
                <a:sym typeface="Libre Franklin"/>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Libre Franklin"/>
                <a:ea typeface="Libre Franklin"/>
                <a:cs typeface="Libre Franklin"/>
                <a:sym typeface="Libre Franklin"/>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Libre Franklin"/>
                <a:ea typeface="Libre Franklin"/>
                <a:cs typeface="Libre Franklin"/>
                <a:sym typeface="Libre Franklin"/>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Libre Franklin"/>
                <a:ea typeface="Libre Franklin"/>
                <a:cs typeface="Libre Franklin"/>
                <a:sym typeface="Libre Franklin"/>
              </a:defRPr>
            </a:lvl9pPr>
          </a:lstStyle>
          <a:p>
            <a:endParaRPr/>
          </a:p>
        </p:txBody>
      </p:sp>
      <p:sp>
        <p:nvSpPr>
          <p:cNvPr id="22" name="Google Shape;22;p35"/>
          <p:cNvSpPr txBox="1">
            <a:spLocks noGrp="1"/>
          </p:cNvSpPr>
          <p:nvPr>
            <p:ph type="body" idx="4"/>
          </p:nvPr>
        </p:nvSpPr>
        <p:spPr>
          <a:xfrm>
            <a:off x="6172201" y="2505075"/>
            <a:ext cx="5183188" cy="36845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707073"/>
              </a:buClr>
              <a:buSzPts val="2800"/>
              <a:buFont typeface="Arial"/>
              <a:buChar char="•"/>
              <a:defRPr sz="2800" b="0" i="0" u="none" strike="noStrike" cap="none">
                <a:solidFill>
                  <a:srgbClr val="707073"/>
                </a:solidFill>
                <a:latin typeface="Libre Franklin"/>
                <a:ea typeface="Libre Franklin"/>
                <a:cs typeface="Libre Franklin"/>
                <a:sym typeface="Libre Franklin"/>
              </a:defRPr>
            </a:lvl1pPr>
            <a:lvl2pPr marL="914400" marR="0" lvl="1" indent="-381000" algn="l" rtl="0">
              <a:lnSpc>
                <a:spcPct val="90000"/>
              </a:lnSpc>
              <a:spcBef>
                <a:spcPts val="500"/>
              </a:spcBef>
              <a:spcAft>
                <a:spcPts val="0"/>
              </a:spcAft>
              <a:buClr>
                <a:srgbClr val="707073"/>
              </a:buClr>
              <a:buSzPts val="2400"/>
              <a:buFont typeface="Arial"/>
              <a:buChar char="•"/>
              <a:defRPr sz="2400" b="0" i="0" u="none" strike="noStrike" cap="none">
                <a:solidFill>
                  <a:srgbClr val="707073"/>
                </a:solidFill>
                <a:latin typeface="Libre Franklin"/>
                <a:ea typeface="Libre Franklin"/>
                <a:cs typeface="Libre Franklin"/>
                <a:sym typeface="Libre Franklin"/>
              </a:defRPr>
            </a:lvl2pPr>
            <a:lvl3pPr marL="1371600" marR="0" lvl="2" indent="-355600" algn="l" rtl="0">
              <a:lnSpc>
                <a:spcPct val="90000"/>
              </a:lnSpc>
              <a:spcBef>
                <a:spcPts val="500"/>
              </a:spcBef>
              <a:spcAft>
                <a:spcPts val="0"/>
              </a:spcAft>
              <a:buClr>
                <a:srgbClr val="707073"/>
              </a:buClr>
              <a:buSzPts val="2000"/>
              <a:buFont typeface="Arial"/>
              <a:buChar char="•"/>
              <a:defRPr sz="2000" b="0" i="0" u="none" strike="noStrike" cap="none">
                <a:solidFill>
                  <a:srgbClr val="707073"/>
                </a:solidFill>
                <a:latin typeface="Libre Franklin"/>
                <a:ea typeface="Libre Franklin"/>
                <a:cs typeface="Libre Franklin"/>
                <a:sym typeface="Libre Franklin"/>
              </a:defRPr>
            </a:lvl3pPr>
            <a:lvl4pPr marL="1828800" marR="0" lvl="3" indent="-342900" algn="l" rtl="0">
              <a:lnSpc>
                <a:spcPct val="90000"/>
              </a:lnSpc>
              <a:spcBef>
                <a:spcPts val="500"/>
              </a:spcBef>
              <a:spcAft>
                <a:spcPts val="0"/>
              </a:spcAft>
              <a:buClr>
                <a:srgbClr val="707073"/>
              </a:buClr>
              <a:buSzPts val="1800"/>
              <a:buFont typeface="Arial"/>
              <a:buChar char="•"/>
              <a:defRPr sz="1800" b="0" i="0" u="none" strike="noStrike" cap="none">
                <a:solidFill>
                  <a:srgbClr val="707073"/>
                </a:solidFill>
                <a:latin typeface="Libre Franklin"/>
                <a:ea typeface="Libre Franklin"/>
                <a:cs typeface="Libre Franklin"/>
                <a:sym typeface="Libre Franklin"/>
              </a:defRPr>
            </a:lvl4pPr>
            <a:lvl5pPr marL="2286000" marR="0" lvl="4" indent="-342900" algn="l" rtl="0">
              <a:lnSpc>
                <a:spcPct val="90000"/>
              </a:lnSpc>
              <a:spcBef>
                <a:spcPts val="500"/>
              </a:spcBef>
              <a:spcAft>
                <a:spcPts val="0"/>
              </a:spcAft>
              <a:buClr>
                <a:srgbClr val="707073"/>
              </a:buClr>
              <a:buSzPts val="1800"/>
              <a:buFont typeface="Arial"/>
              <a:buChar char="•"/>
              <a:defRPr sz="1800" b="0" i="0" u="none" strike="noStrike" cap="none">
                <a:solidFill>
                  <a:srgbClr val="707073"/>
                </a:solidFill>
                <a:latin typeface="Libre Franklin"/>
                <a:ea typeface="Libre Franklin"/>
                <a:cs typeface="Libre Franklin"/>
                <a:sym typeface="Libre Frankl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pic>
        <p:nvPicPr>
          <p:cNvPr id="23" name="Google Shape;23;p35" descr="ColorBar.jpg"/>
          <p:cNvPicPr preferRelativeResize="0"/>
          <p:nvPr/>
        </p:nvPicPr>
        <p:blipFill rotWithShape="1">
          <a:blip r:embed="rId2">
            <a:alphaModFix/>
          </a:blip>
          <a:srcRect/>
          <a:stretch/>
        </p:blipFill>
        <p:spPr>
          <a:xfrm>
            <a:off x="0" y="6418263"/>
            <a:ext cx="12192000" cy="457200"/>
          </a:xfrm>
          <a:prstGeom prst="rect">
            <a:avLst/>
          </a:prstGeom>
          <a:noFill/>
          <a:ln>
            <a:noFill/>
          </a:ln>
        </p:spPr>
      </p:pic>
      <p:pic>
        <p:nvPicPr>
          <p:cNvPr id="24" name="Google Shape;24;p35" descr="LogoSmall.jpg"/>
          <p:cNvPicPr preferRelativeResize="0"/>
          <p:nvPr/>
        </p:nvPicPr>
        <p:blipFill rotWithShape="1">
          <a:blip r:embed="rId3">
            <a:alphaModFix/>
          </a:blip>
          <a:srcRect/>
          <a:stretch/>
        </p:blipFill>
        <p:spPr>
          <a:xfrm>
            <a:off x="9843913" y="5405439"/>
            <a:ext cx="1987551" cy="771525"/>
          </a:xfrm>
          <a:prstGeom prst="rect">
            <a:avLst/>
          </a:prstGeom>
          <a:noFill/>
          <a:ln>
            <a:noFill/>
          </a:ln>
        </p:spPr>
      </p:pic>
      <p:sp>
        <p:nvSpPr>
          <p:cNvPr id="25" name="Google Shape;25;p35"/>
          <p:cNvSpPr txBox="1"/>
          <p:nvPr/>
        </p:nvSpPr>
        <p:spPr>
          <a:xfrm>
            <a:off x="609601" y="6604001"/>
            <a:ext cx="2732617" cy="24606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lt1"/>
              </a:buClr>
              <a:buSzPts val="1400"/>
              <a:buFont typeface="Arial"/>
              <a:buNone/>
            </a:pPr>
            <a:r>
              <a:rPr lang="en-US" sz="1400" b="0" i="0" u="none" strike="noStrike" cap="none" baseline="30000">
                <a:solidFill>
                  <a:schemeClr val="lt1"/>
                </a:solidFill>
                <a:latin typeface="Franklin Gothic"/>
                <a:ea typeface="Franklin Gothic"/>
                <a:cs typeface="Franklin Gothic"/>
                <a:sym typeface="Franklin Gothic"/>
              </a:rPr>
              <a:t>www.Every-Mind.org</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6"/>
        <p:cNvGrpSpPr/>
        <p:nvPr/>
      </p:nvGrpSpPr>
      <p:grpSpPr>
        <a:xfrm>
          <a:off x="0" y="0"/>
          <a:ext cx="0" cy="0"/>
          <a:chOff x="0" y="0"/>
          <a:chExt cx="0" cy="0"/>
        </a:xfrm>
      </p:grpSpPr>
      <p:pic>
        <p:nvPicPr>
          <p:cNvPr id="27" name="Google Shape;27;p36" descr="ColorBar.jpg"/>
          <p:cNvPicPr preferRelativeResize="0"/>
          <p:nvPr/>
        </p:nvPicPr>
        <p:blipFill rotWithShape="1">
          <a:blip r:embed="rId2">
            <a:alphaModFix/>
          </a:blip>
          <a:srcRect/>
          <a:stretch/>
        </p:blipFill>
        <p:spPr>
          <a:xfrm>
            <a:off x="0" y="6418263"/>
            <a:ext cx="12192000" cy="457200"/>
          </a:xfrm>
          <a:prstGeom prst="rect">
            <a:avLst/>
          </a:prstGeom>
          <a:noFill/>
          <a:ln>
            <a:noFill/>
          </a:ln>
        </p:spPr>
      </p:pic>
      <p:pic>
        <p:nvPicPr>
          <p:cNvPr id="28" name="Google Shape;28;p36" descr="LogoSmall.jpg"/>
          <p:cNvPicPr preferRelativeResize="0"/>
          <p:nvPr/>
        </p:nvPicPr>
        <p:blipFill rotWithShape="1">
          <a:blip r:embed="rId3">
            <a:alphaModFix/>
          </a:blip>
          <a:srcRect/>
          <a:stretch/>
        </p:blipFill>
        <p:spPr>
          <a:xfrm>
            <a:off x="9843913" y="5405439"/>
            <a:ext cx="1987551" cy="771525"/>
          </a:xfrm>
          <a:prstGeom prst="rect">
            <a:avLst/>
          </a:prstGeom>
          <a:noFill/>
          <a:ln>
            <a:noFill/>
          </a:ln>
        </p:spPr>
      </p:pic>
      <p:sp>
        <p:nvSpPr>
          <p:cNvPr id="29" name="Google Shape;29;p36"/>
          <p:cNvSpPr txBox="1"/>
          <p:nvPr/>
        </p:nvSpPr>
        <p:spPr>
          <a:xfrm>
            <a:off x="609601" y="6604001"/>
            <a:ext cx="2732617" cy="24606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lt1"/>
              </a:buClr>
              <a:buSzPts val="1400"/>
              <a:buFont typeface="Arial"/>
              <a:buNone/>
            </a:pPr>
            <a:r>
              <a:rPr lang="en-US" sz="1400" b="0" i="0" u="none" strike="noStrike" cap="none" baseline="30000">
                <a:solidFill>
                  <a:schemeClr val="lt1"/>
                </a:solidFill>
                <a:latin typeface="Franklin Gothic"/>
                <a:ea typeface="Franklin Gothic"/>
                <a:cs typeface="Franklin Gothic"/>
                <a:sym typeface="Franklin Gothic"/>
              </a:rPr>
              <a:t>www.Every-Mind.org</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0"/>
        <p:cNvGrpSpPr/>
        <p:nvPr/>
      </p:nvGrpSpPr>
      <p:grpSpPr>
        <a:xfrm>
          <a:off x="0" y="0"/>
          <a:ext cx="0" cy="0"/>
          <a:chOff x="0" y="0"/>
          <a:chExt cx="0" cy="0"/>
        </a:xfrm>
      </p:grpSpPr>
      <p:sp>
        <p:nvSpPr>
          <p:cNvPr id="31" name="Google Shape;31;p37"/>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28B9B9"/>
              </a:buClr>
              <a:buSzPts val="4400"/>
              <a:buFont typeface="Libre Franklin"/>
              <a:buNone/>
              <a:defRPr sz="4400" b="1" i="0" u="none" strike="noStrike" cap="none">
                <a:solidFill>
                  <a:srgbClr val="28B9B9"/>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32" name="Google Shape;32;p37" descr="ColorBar.jpg"/>
          <p:cNvPicPr preferRelativeResize="0"/>
          <p:nvPr/>
        </p:nvPicPr>
        <p:blipFill rotWithShape="1">
          <a:blip r:embed="rId2">
            <a:alphaModFix/>
          </a:blip>
          <a:srcRect/>
          <a:stretch/>
        </p:blipFill>
        <p:spPr>
          <a:xfrm>
            <a:off x="0" y="6418263"/>
            <a:ext cx="12192000" cy="457200"/>
          </a:xfrm>
          <a:prstGeom prst="rect">
            <a:avLst/>
          </a:prstGeom>
          <a:noFill/>
          <a:ln>
            <a:noFill/>
          </a:ln>
        </p:spPr>
      </p:pic>
      <p:pic>
        <p:nvPicPr>
          <p:cNvPr id="33" name="Google Shape;33;p37" descr="LogoSmall.jpg"/>
          <p:cNvPicPr preferRelativeResize="0"/>
          <p:nvPr/>
        </p:nvPicPr>
        <p:blipFill rotWithShape="1">
          <a:blip r:embed="rId3">
            <a:alphaModFix/>
          </a:blip>
          <a:srcRect/>
          <a:stretch/>
        </p:blipFill>
        <p:spPr>
          <a:xfrm>
            <a:off x="9843913" y="5405439"/>
            <a:ext cx="1987551" cy="771525"/>
          </a:xfrm>
          <a:prstGeom prst="rect">
            <a:avLst/>
          </a:prstGeom>
          <a:noFill/>
          <a:ln>
            <a:noFill/>
          </a:ln>
        </p:spPr>
      </p:pic>
      <p:sp>
        <p:nvSpPr>
          <p:cNvPr id="34" name="Google Shape;34;p37"/>
          <p:cNvSpPr txBox="1"/>
          <p:nvPr/>
        </p:nvSpPr>
        <p:spPr>
          <a:xfrm>
            <a:off x="609601" y="6604001"/>
            <a:ext cx="2732617" cy="24606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lt1"/>
              </a:buClr>
              <a:buSzPts val="1400"/>
              <a:buFont typeface="Arial"/>
              <a:buNone/>
            </a:pPr>
            <a:r>
              <a:rPr lang="en-US" sz="1400" b="0" i="0" u="none" strike="noStrike" cap="none" baseline="30000">
                <a:solidFill>
                  <a:schemeClr val="lt1"/>
                </a:solidFill>
                <a:latin typeface="Franklin Gothic"/>
                <a:ea typeface="Franklin Gothic"/>
                <a:cs typeface="Franklin Gothic"/>
                <a:sym typeface="Franklin Gothic"/>
              </a:rPr>
              <a:t>www.Every-Mind.org</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5"/>
        <p:cNvGrpSpPr/>
        <p:nvPr/>
      </p:nvGrpSpPr>
      <p:grpSpPr>
        <a:xfrm>
          <a:off x="0" y="0"/>
          <a:ext cx="0" cy="0"/>
          <a:chOff x="0" y="0"/>
          <a:chExt cx="0" cy="0"/>
        </a:xfrm>
      </p:grpSpPr>
      <p:sp>
        <p:nvSpPr>
          <p:cNvPr id="36" name="Google Shape;36;p40"/>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28B9B9"/>
              </a:buClr>
              <a:buSzPts val="4400"/>
              <a:buFont typeface="Libre Franklin"/>
              <a:buNone/>
              <a:defRPr sz="4400" b="1" i="0" u="none" strike="noStrike" cap="none">
                <a:solidFill>
                  <a:srgbClr val="28B9B9"/>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7" name="Google Shape;37;p4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707073"/>
              </a:buClr>
              <a:buSzPts val="2800"/>
              <a:buFont typeface="Arial"/>
              <a:buChar char="•"/>
              <a:defRPr sz="2800" b="0" i="0" u="none" strike="noStrike" cap="none">
                <a:solidFill>
                  <a:srgbClr val="707073"/>
                </a:solidFill>
                <a:latin typeface="Libre Franklin"/>
                <a:ea typeface="Libre Franklin"/>
                <a:cs typeface="Libre Franklin"/>
                <a:sym typeface="Libre Franklin"/>
              </a:defRPr>
            </a:lvl1pPr>
            <a:lvl2pPr marL="914400" marR="0" lvl="1" indent="-381000" algn="l" rtl="0">
              <a:lnSpc>
                <a:spcPct val="90000"/>
              </a:lnSpc>
              <a:spcBef>
                <a:spcPts val="500"/>
              </a:spcBef>
              <a:spcAft>
                <a:spcPts val="0"/>
              </a:spcAft>
              <a:buClr>
                <a:srgbClr val="707073"/>
              </a:buClr>
              <a:buSzPts val="2400"/>
              <a:buFont typeface="Arial"/>
              <a:buChar char="•"/>
              <a:defRPr sz="2400" b="0" i="0" u="none" strike="noStrike" cap="none">
                <a:solidFill>
                  <a:srgbClr val="707073"/>
                </a:solidFill>
                <a:latin typeface="Libre Franklin"/>
                <a:ea typeface="Libre Franklin"/>
                <a:cs typeface="Libre Franklin"/>
                <a:sym typeface="Libre Franklin"/>
              </a:defRPr>
            </a:lvl2pPr>
            <a:lvl3pPr marL="1371600" marR="0" lvl="2" indent="-355600" algn="l" rtl="0">
              <a:lnSpc>
                <a:spcPct val="90000"/>
              </a:lnSpc>
              <a:spcBef>
                <a:spcPts val="500"/>
              </a:spcBef>
              <a:spcAft>
                <a:spcPts val="0"/>
              </a:spcAft>
              <a:buClr>
                <a:srgbClr val="707073"/>
              </a:buClr>
              <a:buSzPts val="2000"/>
              <a:buFont typeface="Arial"/>
              <a:buChar char="•"/>
              <a:defRPr sz="2000" b="0" i="0" u="none" strike="noStrike" cap="none">
                <a:solidFill>
                  <a:srgbClr val="707073"/>
                </a:solidFill>
                <a:latin typeface="Libre Franklin"/>
                <a:ea typeface="Libre Franklin"/>
                <a:cs typeface="Libre Franklin"/>
                <a:sym typeface="Libre Franklin"/>
              </a:defRPr>
            </a:lvl3pPr>
            <a:lvl4pPr marL="1828800" marR="0" lvl="3" indent="-342900" algn="l" rtl="0">
              <a:lnSpc>
                <a:spcPct val="90000"/>
              </a:lnSpc>
              <a:spcBef>
                <a:spcPts val="500"/>
              </a:spcBef>
              <a:spcAft>
                <a:spcPts val="0"/>
              </a:spcAft>
              <a:buClr>
                <a:srgbClr val="707073"/>
              </a:buClr>
              <a:buSzPts val="1800"/>
              <a:buFont typeface="Arial"/>
              <a:buChar char="•"/>
              <a:defRPr sz="1800" b="0" i="0" u="none" strike="noStrike" cap="none">
                <a:solidFill>
                  <a:srgbClr val="707073"/>
                </a:solidFill>
                <a:latin typeface="Libre Franklin"/>
                <a:ea typeface="Libre Franklin"/>
                <a:cs typeface="Libre Franklin"/>
                <a:sym typeface="Libre Franklin"/>
              </a:defRPr>
            </a:lvl4pPr>
            <a:lvl5pPr marL="2286000" marR="0" lvl="4" indent="-342900" algn="l" rtl="0">
              <a:lnSpc>
                <a:spcPct val="90000"/>
              </a:lnSpc>
              <a:spcBef>
                <a:spcPts val="500"/>
              </a:spcBef>
              <a:spcAft>
                <a:spcPts val="0"/>
              </a:spcAft>
              <a:buClr>
                <a:srgbClr val="707073"/>
              </a:buClr>
              <a:buSzPts val="1800"/>
              <a:buFont typeface="Arial"/>
              <a:buChar char="•"/>
              <a:defRPr sz="1800" b="0" i="0" u="none" strike="noStrike" cap="none">
                <a:solidFill>
                  <a:srgbClr val="707073"/>
                </a:solidFill>
                <a:latin typeface="Libre Franklin"/>
                <a:ea typeface="Libre Franklin"/>
                <a:cs typeface="Libre Franklin"/>
                <a:sym typeface="Libre Frankl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38" name="Google Shape;38;p4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707073"/>
              </a:buClr>
              <a:buSzPts val="2800"/>
              <a:buFont typeface="Arial"/>
              <a:buChar char="•"/>
              <a:defRPr sz="2800" b="0" i="0" u="none" strike="noStrike" cap="none">
                <a:solidFill>
                  <a:srgbClr val="707073"/>
                </a:solidFill>
                <a:latin typeface="Libre Franklin"/>
                <a:ea typeface="Libre Franklin"/>
                <a:cs typeface="Libre Franklin"/>
                <a:sym typeface="Libre Franklin"/>
              </a:defRPr>
            </a:lvl1pPr>
            <a:lvl2pPr marL="914400" marR="0" lvl="1" indent="-381000" algn="l" rtl="0">
              <a:lnSpc>
                <a:spcPct val="90000"/>
              </a:lnSpc>
              <a:spcBef>
                <a:spcPts val="500"/>
              </a:spcBef>
              <a:spcAft>
                <a:spcPts val="0"/>
              </a:spcAft>
              <a:buClr>
                <a:srgbClr val="707073"/>
              </a:buClr>
              <a:buSzPts val="2400"/>
              <a:buFont typeface="Arial"/>
              <a:buChar char="•"/>
              <a:defRPr sz="2400" b="0" i="0" u="none" strike="noStrike" cap="none">
                <a:solidFill>
                  <a:srgbClr val="707073"/>
                </a:solidFill>
                <a:latin typeface="Libre Franklin"/>
                <a:ea typeface="Libre Franklin"/>
                <a:cs typeface="Libre Franklin"/>
                <a:sym typeface="Libre Franklin"/>
              </a:defRPr>
            </a:lvl2pPr>
            <a:lvl3pPr marL="1371600" marR="0" lvl="2" indent="-355600" algn="l" rtl="0">
              <a:lnSpc>
                <a:spcPct val="90000"/>
              </a:lnSpc>
              <a:spcBef>
                <a:spcPts val="500"/>
              </a:spcBef>
              <a:spcAft>
                <a:spcPts val="0"/>
              </a:spcAft>
              <a:buClr>
                <a:srgbClr val="707073"/>
              </a:buClr>
              <a:buSzPts val="2000"/>
              <a:buFont typeface="Arial"/>
              <a:buChar char="•"/>
              <a:defRPr sz="2000" b="0" i="0" u="none" strike="noStrike" cap="none">
                <a:solidFill>
                  <a:srgbClr val="707073"/>
                </a:solidFill>
                <a:latin typeface="Libre Franklin"/>
                <a:ea typeface="Libre Franklin"/>
                <a:cs typeface="Libre Franklin"/>
                <a:sym typeface="Libre Franklin"/>
              </a:defRPr>
            </a:lvl3pPr>
            <a:lvl4pPr marL="1828800" marR="0" lvl="3" indent="-342900" algn="l" rtl="0">
              <a:lnSpc>
                <a:spcPct val="90000"/>
              </a:lnSpc>
              <a:spcBef>
                <a:spcPts val="500"/>
              </a:spcBef>
              <a:spcAft>
                <a:spcPts val="0"/>
              </a:spcAft>
              <a:buClr>
                <a:srgbClr val="707073"/>
              </a:buClr>
              <a:buSzPts val="1800"/>
              <a:buFont typeface="Arial"/>
              <a:buChar char="•"/>
              <a:defRPr sz="1800" b="0" i="0" u="none" strike="noStrike" cap="none">
                <a:solidFill>
                  <a:srgbClr val="707073"/>
                </a:solidFill>
                <a:latin typeface="Libre Franklin"/>
                <a:ea typeface="Libre Franklin"/>
                <a:cs typeface="Libre Franklin"/>
                <a:sym typeface="Libre Franklin"/>
              </a:defRPr>
            </a:lvl4pPr>
            <a:lvl5pPr marL="2286000" marR="0" lvl="4" indent="-342900" algn="l" rtl="0">
              <a:lnSpc>
                <a:spcPct val="90000"/>
              </a:lnSpc>
              <a:spcBef>
                <a:spcPts val="500"/>
              </a:spcBef>
              <a:spcAft>
                <a:spcPts val="0"/>
              </a:spcAft>
              <a:buClr>
                <a:srgbClr val="707073"/>
              </a:buClr>
              <a:buSzPts val="1800"/>
              <a:buFont typeface="Arial"/>
              <a:buChar char="•"/>
              <a:defRPr sz="1800" b="0" i="0" u="none" strike="noStrike" cap="none">
                <a:solidFill>
                  <a:srgbClr val="707073"/>
                </a:solidFill>
                <a:latin typeface="Libre Franklin"/>
                <a:ea typeface="Libre Franklin"/>
                <a:cs typeface="Libre Franklin"/>
                <a:sym typeface="Libre Frankl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pic>
        <p:nvPicPr>
          <p:cNvPr id="39" name="Google Shape;39;p40" descr="ColorBar.jpg"/>
          <p:cNvPicPr preferRelativeResize="0"/>
          <p:nvPr/>
        </p:nvPicPr>
        <p:blipFill rotWithShape="1">
          <a:blip r:embed="rId2">
            <a:alphaModFix/>
          </a:blip>
          <a:srcRect/>
          <a:stretch/>
        </p:blipFill>
        <p:spPr>
          <a:xfrm>
            <a:off x="0" y="6418263"/>
            <a:ext cx="12192000" cy="457200"/>
          </a:xfrm>
          <a:prstGeom prst="rect">
            <a:avLst/>
          </a:prstGeom>
          <a:noFill/>
          <a:ln>
            <a:noFill/>
          </a:ln>
        </p:spPr>
      </p:pic>
      <p:pic>
        <p:nvPicPr>
          <p:cNvPr id="40" name="Google Shape;40;p40" descr="LogoSmall.jpg"/>
          <p:cNvPicPr preferRelativeResize="0"/>
          <p:nvPr/>
        </p:nvPicPr>
        <p:blipFill rotWithShape="1">
          <a:blip r:embed="rId3">
            <a:alphaModFix/>
          </a:blip>
          <a:srcRect/>
          <a:stretch/>
        </p:blipFill>
        <p:spPr>
          <a:xfrm>
            <a:off x="9843913" y="5405439"/>
            <a:ext cx="1987551" cy="771525"/>
          </a:xfrm>
          <a:prstGeom prst="rect">
            <a:avLst/>
          </a:prstGeom>
          <a:noFill/>
          <a:ln>
            <a:noFill/>
          </a:ln>
        </p:spPr>
      </p:pic>
      <p:sp>
        <p:nvSpPr>
          <p:cNvPr id="41" name="Google Shape;41;p40"/>
          <p:cNvSpPr txBox="1"/>
          <p:nvPr/>
        </p:nvSpPr>
        <p:spPr>
          <a:xfrm>
            <a:off x="609601" y="6604001"/>
            <a:ext cx="2732617" cy="24606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lt1"/>
              </a:buClr>
              <a:buSzPts val="1400"/>
              <a:buFont typeface="Arial"/>
              <a:buNone/>
            </a:pPr>
            <a:r>
              <a:rPr lang="en-US" sz="1400" b="0" i="0" u="none" strike="noStrike" cap="none" baseline="30000">
                <a:solidFill>
                  <a:schemeClr val="lt1"/>
                </a:solidFill>
                <a:latin typeface="Franklin Gothic"/>
                <a:ea typeface="Franklin Gothic"/>
                <a:cs typeface="Franklin Gothic"/>
                <a:sym typeface="Franklin Gothic"/>
              </a:rPr>
              <a:t>www.Every-Mind.org</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2"/>
        <p:cNvGrpSpPr/>
        <p:nvPr/>
      </p:nvGrpSpPr>
      <p:grpSpPr>
        <a:xfrm>
          <a:off x="0" y="0"/>
          <a:ext cx="0" cy="0"/>
          <a:chOff x="0" y="0"/>
          <a:chExt cx="0" cy="0"/>
        </a:xfrm>
      </p:grpSpPr>
      <p:sp>
        <p:nvSpPr>
          <p:cNvPr id="43" name="Google Shape;43;p38"/>
          <p:cNvSpPr txBox="1">
            <a:spLocks noGrp="1"/>
          </p:cNvSpPr>
          <p:nvPr>
            <p:ph type="title"/>
          </p:nvPr>
        </p:nvSpPr>
        <p:spPr>
          <a:xfrm>
            <a:off x="838201" y="365127"/>
            <a:ext cx="9547577" cy="1325563"/>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0"/>
              </a:spcBef>
              <a:spcAft>
                <a:spcPts val="0"/>
              </a:spcAft>
              <a:buClr>
                <a:srgbClr val="28B9B9"/>
              </a:buClr>
              <a:buSzPts val="4000"/>
              <a:buFont typeface="Libre Franklin"/>
              <a:buNone/>
              <a:defRPr sz="4000" b="1" i="0" u="none" strike="noStrike" cap="none">
                <a:solidFill>
                  <a:srgbClr val="28B9B9"/>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4" name="Google Shape;44;p38"/>
          <p:cNvSpPr txBox="1">
            <a:spLocks noGrp="1"/>
          </p:cNvSpPr>
          <p:nvPr>
            <p:ph type="body" idx="1"/>
          </p:nvPr>
        </p:nvSpPr>
        <p:spPr>
          <a:xfrm>
            <a:off x="838201" y="1825625"/>
            <a:ext cx="8723489"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707073"/>
              </a:buClr>
              <a:buSzPts val="2800"/>
              <a:buFont typeface="Arial"/>
              <a:buChar char="•"/>
              <a:defRPr sz="2800" b="0" i="0" u="none" strike="noStrike" cap="none">
                <a:solidFill>
                  <a:srgbClr val="707073"/>
                </a:solidFill>
                <a:latin typeface="Libre Franklin"/>
                <a:ea typeface="Libre Franklin"/>
                <a:cs typeface="Libre Franklin"/>
                <a:sym typeface="Libre Franklin"/>
              </a:defRPr>
            </a:lvl1pPr>
            <a:lvl2pPr marL="914400" marR="0" lvl="1" indent="-381000" algn="l" rtl="0">
              <a:lnSpc>
                <a:spcPct val="90000"/>
              </a:lnSpc>
              <a:spcBef>
                <a:spcPts val="500"/>
              </a:spcBef>
              <a:spcAft>
                <a:spcPts val="0"/>
              </a:spcAft>
              <a:buClr>
                <a:srgbClr val="707073"/>
              </a:buClr>
              <a:buSzPts val="2400"/>
              <a:buFont typeface="Arial"/>
              <a:buChar char="•"/>
              <a:defRPr sz="2400" b="0" i="0" u="none" strike="noStrike" cap="none">
                <a:solidFill>
                  <a:srgbClr val="707073"/>
                </a:solidFill>
                <a:latin typeface="Libre Franklin"/>
                <a:ea typeface="Libre Franklin"/>
                <a:cs typeface="Libre Franklin"/>
                <a:sym typeface="Libre Franklin"/>
              </a:defRPr>
            </a:lvl2pPr>
            <a:lvl3pPr marL="1371600" marR="0" lvl="2" indent="-355600" algn="l" rtl="0">
              <a:lnSpc>
                <a:spcPct val="90000"/>
              </a:lnSpc>
              <a:spcBef>
                <a:spcPts val="500"/>
              </a:spcBef>
              <a:spcAft>
                <a:spcPts val="0"/>
              </a:spcAft>
              <a:buClr>
                <a:srgbClr val="707073"/>
              </a:buClr>
              <a:buSzPts val="2000"/>
              <a:buFont typeface="Arial"/>
              <a:buChar char="•"/>
              <a:defRPr sz="2000" b="0" i="0" u="none" strike="noStrike" cap="none">
                <a:solidFill>
                  <a:srgbClr val="707073"/>
                </a:solidFill>
                <a:latin typeface="Libre Franklin"/>
                <a:ea typeface="Libre Franklin"/>
                <a:cs typeface="Libre Franklin"/>
                <a:sym typeface="Libre Franklin"/>
              </a:defRPr>
            </a:lvl3pPr>
            <a:lvl4pPr marL="1828800" marR="0" lvl="3" indent="-342900" algn="l" rtl="0">
              <a:lnSpc>
                <a:spcPct val="90000"/>
              </a:lnSpc>
              <a:spcBef>
                <a:spcPts val="500"/>
              </a:spcBef>
              <a:spcAft>
                <a:spcPts val="0"/>
              </a:spcAft>
              <a:buClr>
                <a:srgbClr val="707073"/>
              </a:buClr>
              <a:buSzPts val="1800"/>
              <a:buFont typeface="Arial"/>
              <a:buChar char="•"/>
              <a:defRPr sz="1800" b="0" i="0" u="none" strike="noStrike" cap="none">
                <a:solidFill>
                  <a:srgbClr val="707073"/>
                </a:solidFill>
                <a:latin typeface="Libre Franklin"/>
                <a:ea typeface="Libre Franklin"/>
                <a:cs typeface="Libre Franklin"/>
                <a:sym typeface="Libre Franklin"/>
              </a:defRPr>
            </a:lvl4pPr>
            <a:lvl5pPr marL="2286000" marR="0" lvl="4" indent="-342900" algn="l" rtl="0">
              <a:lnSpc>
                <a:spcPct val="90000"/>
              </a:lnSpc>
              <a:spcBef>
                <a:spcPts val="500"/>
              </a:spcBef>
              <a:spcAft>
                <a:spcPts val="0"/>
              </a:spcAft>
              <a:buClr>
                <a:srgbClr val="707073"/>
              </a:buClr>
              <a:buSzPts val="1800"/>
              <a:buFont typeface="Arial"/>
              <a:buChar char="•"/>
              <a:defRPr sz="1800" b="0" i="0" u="none" strike="noStrike" cap="none">
                <a:solidFill>
                  <a:srgbClr val="707073"/>
                </a:solidFill>
                <a:latin typeface="Libre Franklin"/>
                <a:ea typeface="Libre Franklin"/>
                <a:cs typeface="Libre Franklin"/>
                <a:sym typeface="Libre Frankl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pic>
        <p:nvPicPr>
          <p:cNvPr id="45" name="Google Shape;45;p38" descr="ColorBar.jpg"/>
          <p:cNvPicPr preferRelativeResize="0"/>
          <p:nvPr/>
        </p:nvPicPr>
        <p:blipFill rotWithShape="1">
          <a:blip r:embed="rId2">
            <a:alphaModFix/>
          </a:blip>
          <a:srcRect/>
          <a:stretch/>
        </p:blipFill>
        <p:spPr>
          <a:xfrm>
            <a:off x="0" y="6418263"/>
            <a:ext cx="12192000" cy="457200"/>
          </a:xfrm>
          <a:prstGeom prst="rect">
            <a:avLst/>
          </a:prstGeom>
          <a:noFill/>
          <a:ln>
            <a:noFill/>
          </a:ln>
        </p:spPr>
      </p:pic>
      <p:pic>
        <p:nvPicPr>
          <p:cNvPr id="46" name="Google Shape;46;p38" descr="LogoSmall.jpg"/>
          <p:cNvPicPr preferRelativeResize="0"/>
          <p:nvPr/>
        </p:nvPicPr>
        <p:blipFill rotWithShape="1">
          <a:blip r:embed="rId3">
            <a:alphaModFix/>
          </a:blip>
          <a:srcRect/>
          <a:stretch/>
        </p:blipFill>
        <p:spPr>
          <a:xfrm>
            <a:off x="9843913" y="5405439"/>
            <a:ext cx="1987551" cy="771525"/>
          </a:xfrm>
          <a:prstGeom prst="rect">
            <a:avLst/>
          </a:prstGeom>
          <a:noFill/>
          <a:ln>
            <a:noFill/>
          </a:ln>
        </p:spPr>
      </p:pic>
      <p:sp>
        <p:nvSpPr>
          <p:cNvPr id="47" name="Google Shape;47;p38"/>
          <p:cNvSpPr txBox="1"/>
          <p:nvPr/>
        </p:nvSpPr>
        <p:spPr>
          <a:xfrm>
            <a:off x="609601" y="6604001"/>
            <a:ext cx="2732617" cy="24606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lt1"/>
              </a:buClr>
              <a:buSzPts val="1400"/>
              <a:buFont typeface="Arial"/>
              <a:buNone/>
            </a:pPr>
            <a:r>
              <a:rPr lang="en-US" sz="1400" b="0" i="0" u="none" strike="noStrike" cap="none" baseline="30000">
                <a:solidFill>
                  <a:schemeClr val="lt1"/>
                </a:solidFill>
                <a:latin typeface="Franklin Gothic"/>
                <a:ea typeface="Franklin Gothic"/>
                <a:cs typeface="Franklin Gothic"/>
                <a:sym typeface="Franklin Gothic"/>
              </a:rPr>
              <a:t>www.Every-Mind.org</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8"/>
        <p:cNvGrpSpPr/>
        <p:nvPr/>
      </p:nvGrpSpPr>
      <p:grpSpPr>
        <a:xfrm>
          <a:off x="0" y="0"/>
          <a:ext cx="0" cy="0"/>
          <a:chOff x="0" y="0"/>
          <a:chExt cx="0" cy="0"/>
        </a:xfrm>
      </p:grpSpPr>
      <p:sp>
        <p:nvSpPr>
          <p:cNvPr id="49" name="Google Shape;49;p39"/>
          <p:cNvSpPr txBox="1">
            <a:spLocks noGrp="1"/>
          </p:cNvSpPr>
          <p:nvPr>
            <p:ph type="title"/>
          </p:nvPr>
        </p:nvSpPr>
        <p:spPr>
          <a:xfrm>
            <a:off x="831851" y="1709740"/>
            <a:ext cx="10515600" cy="2852737"/>
          </a:xfrm>
          <a:prstGeom prst="rect">
            <a:avLst/>
          </a:prstGeom>
          <a:noFill/>
          <a:ln>
            <a:noFill/>
          </a:ln>
        </p:spPr>
        <p:txBody>
          <a:bodyPr spcFirstLastPara="1" wrap="square" lIns="91425" tIns="45700" rIns="91425" bIns="45700" anchor="b" anchorCtr="0">
            <a:normAutofit/>
          </a:bodyPr>
          <a:lstStyle>
            <a:lvl1pPr marR="0" lvl="0" algn="l" rtl="0">
              <a:lnSpc>
                <a:spcPct val="90000"/>
              </a:lnSpc>
              <a:spcBef>
                <a:spcPts val="0"/>
              </a:spcBef>
              <a:spcAft>
                <a:spcPts val="0"/>
              </a:spcAft>
              <a:buClr>
                <a:srgbClr val="28B9B9"/>
              </a:buClr>
              <a:buSzPts val="5400"/>
              <a:buFont typeface="Libre Franklin"/>
              <a:buNone/>
              <a:defRPr sz="5400" b="1" i="0" u="none" strike="noStrike" cap="none">
                <a:solidFill>
                  <a:srgbClr val="28B9B9"/>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0" name="Google Shape;50;p39"/>
          <p:cNvSpPr txBox="1">
            <a:spLocks noGrp="1"/>
          </p:cNvSpPr>
          <p:nvPr>
            <p:ph type="body" idx="1"/>
          </p:nvPr>
        </p:nvSpPr>
        <p:spPr>
          <a:xfrm>
            <a:off x="831851" y="4589465"/>
            <a:ext cx="10515600" cy="150018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7DC240"/>
              </a:buClr>
              <a:buSzPts val="2400"/>
              <a:buFont typeface="Arial"/>
              <a:buNone/>
              <a:defRPr sz="2400" b="1" i="0" u="none" strike="noStrike" cap="none">
                <a:solidFill>
                  <a:srgbClr val="7DC240"/>
                </a:solidFill>
                <a:latin typeface="Libre Franklin"/>
                <a:ea typeface="Libre Franklin"/>
                <a:cs typeface="Libre Franklin"/>
                <a:sym typeface="Libre Franklin"/>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Libre Franklin"/>
                <a:ea typeface="Libre Franklin"/>
                <a:cs typeface="Libre Franklin"/>
                <a:sym typeface="Libre Franklin"/>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Libre Franklin"/>
                <a:ea typeface="Libre Franklin"/>
                <a:cs typeface="Libre Franklin"/>
                <a:sym typeface="Libre Franklin"/>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Libre Franklin"/>
                <a:ea typeface="Libre Franklin"/>
                <a:cs typeface="Libre Franklin"/>
                <a:sym typeface="Libre Franklin"/>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Libre Franklin"/>
                <a:ea typeface="Libre Franklin"/>
                <a:cs typeface="Libre Franklin"/>
                <a:sym typeface="Libre Franklin"/>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Libre Franklin"/>
                <a:ea typeface="Libre Franklin"/>
                <a:cs typeface="Libre Franklin"/>
                <a:sym typeface="Libre Franklin"/>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Libre Franklin"/>
                <a:ea typeface="Libre Franklin"/>
                <a:cs typeface="Libre Franklin"/>
                <a:sym typeface="Libre Franklin"/>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Libre Franklin"/>
                <a:ea typeface="Libre Franklin"/>
                <a:cs typeface="Libre Franklin"/>
                <a:sym typeface="Libre Franklin"/>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Libre Franklin"/>
                <a:ea typeface="Libre Franklin"/>
                <a:cs typeface="Libre Franklin"/>
                <a:sym typeface="Libre Franklin"/>
              </a:defRPr>
            </a:lvl9pPr>
          </a:lstStyle>
          <a:p>
            <a:endParaRPr/>
          </a:p>
        </p:txBody>
      </p:sp>
      <p:pic>
        <p:nvPicPr>
          <p:cNvPr id="51" name="Google Shape;51;p39" descr="Logo.jpg"/>
          <p:cNvPicPr preferRelativeResize="0"/>
          <p:nvPr/>
        </p:nvPicPr>
        <p:blipFill rotWithShape="1">
          <a:blip r:embed="rId2">
            <a:alphaModFix/>
          </a:blip>
          <a:srcRect/>
          <a:stretch/>
        </p:blipFill>
        <p:spPr>
          <a:xfrm>
            <a:off x="609601" y="228600"/>
            <a:ext cx="2645833" cy="1030288"/>
          </a:xfrm>
          <a:prstGeom prst="rect">
            <a:avLst/>
          </a:prstGeom>
          <a:noFill/>
          <a:ln>
            <a:noFill/>
          </a:ln>
        </p:spPr>
      </p:pic>
      <p:pic>
        <p:nvPicPr>
          <p:cNvPr id="52" name="Google Shape;52;p39" descr="ColorBar.jpg"/>
          <p:cNvPicPr preferRelativeResize="0"/>
          <p:nvPr/>
        </p:nvPicPr>
        <p:blipFill rotWithShape="1">
          <a:blip r:embed="rId3">
            <a:alphaModFix/>
          </a:blip>
          <a:srcRect/>
          <a:stretch/>
        </p:blipFill>
        <p:spPr>
          <a:xfrm>
            <a:off x="0" y="6418263"/>
            <a:ext cx="12192000" cy="457200"/>
          </a:xfrm>
          <a:prstGeom prst="rect">
            <a:avLst/>
          </a:prstGeom>
          <a:noFill/>
          <a:ln>
            <a:noFill/>
          </a:ln>
        </p:spPr>
      </p:pic>
      <p:sp>
        <p:nvSpPr>
          <p:cNvPr id="53" name="Google Shape;53;p39"/>
          <p:cNvSpPr txBox="1"/>
          <p:nvPr/>
        </p:nvSpPr>
        <p:spPr>
          <a:xfrm>
            <a:off x="609601" y="6604001"/>
            <a:ext cx="2732617" cy="24606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lt1"/>
              </a:buClr>
              <a:buSzPts val="1400"/>
              <a:buFont typeface="Arial"/>
              <a:buNone/>
            </a:pPr>
            <a:r>
              <a:rPr lang="en-US" sz="1400" b="0" i="0" u="none" strike="noStrike" cap="none" baseline="30000">
                <a:solidFill>
                  <a:schemeClr val="lt1"/>
                </a:solidFill>
                <a:latin typeface="Franklin Gothic"/>
                <a:ea typeface="Franklin Gothic"/>
                <a:cs typeface="Franklin Gothic"/>
                <a:sym typeface="Franklin Gothic"/>
              </a:rPr>
              <a:t>www.Every-Mind.org</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4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28B9B9"/>
              </a:buClr>
              <a:buSzPts val="3200"/>
              <a:buFont typeface="Libre Franklin"/>
              <a:buNone/>
              <a:defRPr sz="3200" b="0" i="0" u="none" strike="noStrike" cap="none">
                <a:solidFill>
                  <a:srgbClr val="28B9B9"/>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6" name="Google Shape;56;p41"/>
          <p:cNvSpPr txBox="1">
            <a:spLocks noGrp="1"/>
          </p:cNvSpPr>
          <p:nvPr>
            <p:ph type="body" idx="1"/>
          </p:nvPr>
        </p:nvSpPr>
        <p:spPr>
          <a:xfrm>
            <a:off x="5183188" y="531814"/>
            <a:ext cx="6512101" cy="4759854"/>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rgbClr val="707073"/>
              </a:buClr>
              <a:buSzPts val="3200"/>
              <a:buFont typeface="Arial"/>
              <a:buChar char="•"/>
              <a:defRPr sz="3200" b="0" i="0" u="none" strike="noStrike" cap="none">
                <a:solidFill>
                  <a:srgbClr val="707073"/>
                </a:solidFill>
                <a:latin typeface="Libre Franklin"/>
                <a:ea typeface="Libre Franklin"/>
                <a:cs typeface="Libre Franklin"/>
                <a:sym typeface="Libre Franklin"/>
              </a:defRPr>
            </a:lvl1pPr>
            <a:lvl2pPr marL="914400" marR="0" lvl="1" indent="-406400" algn="l" rtl="0">
              <a:lnSpc>
                <a:spcPct val="90000"/>
              </a:lnSpc>
              <a:spcBef>
                <a:spcPts val="500"/>
              </a:spcBef>
              <a:spcAft>
                <a:spcPts val="0"/>
              </a:spcAft>
              <a:buClr>
                <a:srgbClr val="707073"/>
              </a:buClr>
              <a:buSzPts val="2800"/>
              <a:buFont typeface="Arial"/>
              <a:buChar char="•"/>
              <a:defRPr sz="2800" b="0" i="0" u="none" strike="noStrike" cap="none">
                <a:solidFill>
                  <a:srgbClr val="707073"/>
                </a:solidFill>
                <a:latin typeface="Libre Franklin"/>
                <a:ea typeface="Libre Franklin"/>
                <a:cs typeface="Libre Franklin"/>
                <a:sym typeface="Libre Franklin"/>
              </a:defRPr>
            </a:lvl2pPr>
            <a:lvl3pPr marL="1371600" marR="0" lvl="2" indent="-381000" algn="l" rtl="0">
              <a:lnSpc>
                <a:spcPct val="90000"/>
              </a:lnSpc>
              <a:spcBef>
                <a:spcPts val="500"/>
              </a:spcBef>
              <a:spcAft>
                <a:spcPts val="0"/>
              </a:spcAft>
              <a:buClr>
                <a:srgbClr val="707073"/>
              </a:buClr>
              <a:buSzPts val="2400"/>
              <a:buFont typeface="Arial"/>
              <a:buChar char="•"/>
              <a:defRPr sz="2400" b="0" i="0" u="none" strike="noStrike" cap="none">
                <a:solidFill>
                  <a:srgbClr val="707073"/>
                </a:solidFill>
                <a:latin typeface="Libre Franklin"/>
                <a:ea typeface="Libre Franklin"/>
                <a:cs typeface="Libre Franklin"/>
                <a:sym typeface="Libre Franklin"/>
              </a:defRPr>
            </a:lvl3pPr>
            <a:lvl4pPr marL="1828800" marR="0" lvl="3" indent="-355600" algn="l" rtl="0">
              <a:lnSpc>
                <a:spcPct val="90000"/>
              </a:lnSpc>
              <a:spcBef>
                <a:spcPts val="500"/>
              </a:spcBef>
              <a:spcAft>
                <a:spcPts val="0"/>
              </a:spcAft>
              <a:buClr>
                <a:srgbClr val="707073"/>
              </a:buClr>
              <a:buSzPts val="2000"/>
              <a:buFont typeface="Arial"/>
              <a:buChar char="•"/>
              <a:defRPr sz="2000" b="0" i="0" u="none" strike="noStrike" cap="none">
                <a:solidFill>
                  <a:srgbClr val="707073"/>
                </a:solidFill>
                <a:latin typeface="Libre Franklin"/>
                <a:ea typeface="Libre Franklin"/>
                <a:cs typeface="Libre Franklin"/>
                <a:sym typeface="Libre Franklin"/>
              </a:defRPr>
            </a:lvl4pPr>
            <a:lvl5pPr marL="2286000" marR="0" lvl="4" indent="-355600" algn="l" rtl="0">
              <a:lnSpc>
                <a:spcPct val="90000"/>
              </a:lnSpc>
              <a:spcBef>
                <a:spcPts val="500"/>
              </a:spcBef>
              <a:spcAft>
                <a:spcPts val="0"/>
              </a:spcAft>
              <a:buClr>
                <a:srgbClr val="707073"/>
              </a:buClr>
              <a:buSzPts val="2000"/>
              <a:buFont typeface="Arial"/>
              <a:buChar char="•"/>
              <a:defRPr sz="2000" b="0" i="0" u="none" strike="noStrike" cap="none">
                <a:solidFill>
                  <a:srgbClr val="707073"/>
                </a:solidFill>
                <a:latin typeface="Libre Franklin"/>
                <a:ea typeface="Libre Franklin"/>
                <a:cs typeface="Libre Franklin"/>
                <a:sym typeface="Libre Franklin"/>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9pPr>
          </a:lstStyle>
          <a:p>
            <a:endParaRPr/>
          </a:p>
        </p:txBody>
      </p:sp>
      <p:sp>
        <p:nvSpPr>
          <p:cNvPr id="57" name="Google Shape;57;p4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7DC240"/>
              </a:buClr>
              <a:buSzPts val="1600"/>
              <a:buFont typeface="Arial"/>
              <a:buNone/>
              <a:defRPr sz="1600" b="0" i="0" u="none" strike="noStrike" cap="none">
                <a:solidFill>
                  <a:srgbClr val="7DC240"/>
                </a:solidFill>
                <a:latin typeface="Libre Franklin"/>
                <a:ea typeface="Libre Franklin"/>
                <a:cs typeface="Libre Franklin"/>
                <a:sym typeface="Libre Franklin"/>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Libre Franklin"/>
                <a:ea typeface="Libre Franklin"/>
                <a:cs typeface="Libre Franklin"/>
                <a:sym typeface="Libre Franklin"/>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Libre Franklin"/>
                <a:ea typeface="Libre Franklin"/>
                <a:cs typeface="Libre Franklin"/>
                <a:sym typeface="Libre Franklin"/>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Libre Franklin"/>
                <a:ea typeface="Libre Franklin"/>
                <a:cs typeface="Libre Franklin"/>
                <a:sym typeface="Libre Franklin"/>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Libre Franklin"/>
                <a:ea typeface="Libre Franklin"/>
                <a:cs typeface="Libre Franklin"/>
                <a:sym typeface="Libre Franklin"/>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Libre Franklin"/>
                <a:ea typeface="Libre Franklin"/>
                <a:cs typeface="Libre Franklin"/>
                <a:sym typeface="Libre Franklin"/>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Libre Franklin"/>
                <a:ea typeface="Libre Franklin"/>
                <a:cs typeface="Libre Franklin"/>
                <a:sym typeface="Libre Franklin"/>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Libre Franklin"/>
                <a:ea typeface="Libre Franklin"/>
                <a:cs typeface="Libre Franklin"/>
                <a:sym typeface="Libre Franklin"/>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Libre Franklin"/>
                <a:ea typeface="Libre Franklin"/>
                <a:cs typeface="Libre Franklin"/>
                <a:sym typeface="Libre Franklin"/>
              </a:defRPr>
            </a:lvl9pPr>
          </a:lstStyle>
          <a:p>
            <a:endParaRPr/>
          </a:p>
        </p:txBody>
      </p:sp>
      <p:pic>
        <p:nvPicPr>
          <p:cNvPr id="58" name="Google Shape;58;p41" descr="ColorBar.jpg"/>
          <p:cNvPicPr preferRelativeResize="0"/>
          <p:nvPr/>
        </p:nvPicPr>
        <p:blipFill rotWithShape="1">
          <a:blip r:embed="rId2">
            <a:alphaModFix/>
          </a:blip>
          <a:srcRect/>
          <a:stretch/>
        </p:blipFill>
        <p:spPr>
          <a:xfrm>
            <a:off x="0" y="6418263"/>
            <a:ext cx="12192000" cy="457200"/>
          </a:xfrm>
          <a:prstGeom prst="rect">
            <a:avLst/>
          </a:prstGeom>
          <a:noFill/>
          <a:ln>
            <a:noFill/>
          </a:ln>
        </p:spPr>
      </p:pic>
      <p:pic>
        <p:nvPicPr>
          <p:cNvPr id="59" name="Google Shape;59;p41" descr="LogoSmall.jpg"/>
          <p:cNvPicPr preferRelativeResize="0"/>
          <p:nvPr/>
        </p:nvPicPr>
        <p:blipFill rotWithShape="1">
          <a:blip r:embed="rId3">
            <a:alphaModFix/>
          </a:blip>
          <a:srcRect/>
          <a:stretch/>
        </p:blipFill>
        <p:spPr>
          <a:xfrm>
            <a:off x="9843913" y="5405439"/>
            <a:ext cx="1987551" cy="771525"/>
          </a:xfrm>
          <a:prstGeom prst="rect">
            <a:avLst/>
          </a:prstGeom>
          <a:noFill/>
          <a:ln>
            <a:noFill/>
          </a:ln>
        </p:spPr>
      </p:pic>
      <p:sp>
        <p:nvSpPr>
          <p:cNvPr id="60" name="Google Shape;60;p41"/>
          <p:cNvSpPr txBox="1"/>
          <p:nvPr/>
        </p:nvSpPr>
        <p:spPr>
          <a:xfrm>
            <a:off x="609601" y="6604001"/>
            <a:ext cx="2732617" cy="24606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lt1"/>
              </a:buClr>
              <a:buSzPts val="1400"/>
              <a:buFont typeface="Arial"/>
              <a:buNone/>
            </a:pPr>
            <a:r>
              <a:rPr lang="en-US" sz="1400" b="0" i="0" u="none" strike="noStrike" cap="none" baseline="30000">
                <a:solidFill>
                  <a:schemeClr val="lt1"/>
                </a:solidFill>
                <a:latin typeface="Franklin Gothic"/>
                <a:ea typeface="Franklin Gothic"/>
                <a:cs typeface="Franklin Gothic"/>
                <a:sym typeface="Franklin Gothic"/>
              </a:rPr>
              <a:t>www.Every-Mind.org</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28B9B9"/>
              </a:buClr>
              <a:buSzPts val="3200"/>
              <a:buFont typeface="Libre Franklin"/>
              <a:buNone/>
              <a:defRPr sz="3200" b="1" i="0" u="none" strike="noStrike" cap="none">
                <a:solidFill>
                  <a:srgbClr val="28B9B9"/>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3" name="Google Shape;63;p42"/>
          <p:cNvSpPr>
            <a:spLocks noGrp="1"/>
          </p:cNvSpPr>
          <p:nvPr>
            <p:ph type="pic" idx="2"/>
          </p:nvPr>
        </p:nvSpPr>
        <p:spPr>
          <a:xfrm>
            <a:off x="5183188" y="987427"/>
            <a:ext cx="6172200" cy="4873625"/>
          </a:xfrm>
          <a:prstGeom prst="rect">
            <a:avLst/>
          </a:prstGeom>
          <a:noFill/>
          <a:ln>
            <a:noFill/>
          </a:ln>
        </p:spPr>
      </p:sp>
      <p:sp>
        <p:nvSpPr>
          <p:cNvPr id="64" name="Google Shape;64;p4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7DC240"/>
              </a:buClr>
              <a:buSzPts val="1600"/>
              <a:buFont typeface="Arial"/>
              <a:buNone/>
              <a:defRPr sz="1600" b="1" i="0" u="none" strike="noStrike" cap="none">
                <a:solidFill>
                  <a:srgbClr val="7DC240"/>
                </a:solidFill>
                <a:latin typeface="Libre Franklin"/>
                <a:ea typeface="Libre Franklin"/>
                <a:cs typeface="Libre Franklin"/>
                <a:sym typeface="Libre Franklin"/>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Libre Franklin"/>
                <a:ea typeface="Libre Franklin"/>
                <a:cs typeface="Libre Franklin"/>
                <a:sym typeface="Libre Franklin"/>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Libre Franklin"/>
                <a:ea typeface="Libre Franklin"/>
                <a:cs typeface="Libre Franklin"/>
                <a:sym typeface="Libre Franklin"/>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Libre Franklin"/>
                <a:ea typeface="Libre Franklin"/>
                <a:cs typeface="Libre Franklin"/>
                <a:sym typeface="Libre Franklin"/>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Libre Franklin"/>
                <a:ea typeface="Libre Franklin"/>
                <a:cs typeface="Libre Franklin"/>
                <a:sym typeface="Libre Franklin"/>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Libre Franklin"/>
                <a:ea typeface="Libre Franklin"/>
                <a:cs typeface="Libre Franklin"/>
                <a:sym typeface="Libre Franklin"/>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Libre Franklin"/>
                <a:ea typeface="Libre Franklin"/>
                <a:cs typeface="Libre Franklin"/>
                <a:sym typeface="Libre Franklin"/>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Libre Franklin"/>
                <a:ea typeface="Libre Franklin"/>
                <a:cs typeface="Libre Franklin"/>
                <a:sym typeface="Libre Franklin"/>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Libre Franklin"/>
                <a:ea typeface="Libre Franklin"/>
                <a:cs typeface="Libre Franklin"/>
                <a:sym typeface="Libre Franklin"/>
              </a:defRPr>
            </a:lvl9pPr>
          </a:lstStyle>
          <a:p>
            <a:endParaRPr/>
          </a:p>
        </p:txBody>
      </p:sp>
      <p:pic>
        <p:nvPicPr>
          <p:cNvPr id="65" name="Google Shape;65;p42" descr="ColorBar.jpg"/>
          <p:cNvPicPr preferRelativeResize="0"/>
          <p:nvPr/>
        </p:nvPicPr>
        <p:blipFill rotWithShape="1">
          <a:blip r:embed="rId2">
            <a:alphaModFix/>
          </a:blip>
          <a:srcRect/>
          <a:stretch/>
        </p:blipFill>
        <p:spPr>
          <a:xfrm>
            <a:off x="0" y="6418263"/>
            <a:ext cx="12192000" cy="457200"/>
          </a:xfrm>
          <a:prstGeom prst="rect">
            <a:avLst/>
          </a:prstGeom>
          <a:noFill/>
          <a:ln>
            <a:noFill/>
          </a:ln>
        </p:spPr>
      </p:pic>
      <p:pic>
        <p:nvPicPr>
          <p:cNvPr id="66" name="Google Shape;66;p42" descr="LogoSmall.jpg"/>
          <p:cNvPicPr preferRelativeResize="0"/>
          <p:nvPr/>
        </p:nvPicPr>
        <p:blipFill rotWithShape="1">
          <a:blip r:embed="rId3">
            <a:alphaModFix/>
          </a:blip>
          <a:srcRect/>
          <a:stretch/>
        </p:blipFill>
        <p:spPr>
          <a:xfrm>
            <a:off x="9843913" y="5405439"/>
            <a:ext cx="1987551" cy="771525"/>
          </a:xfrm>
          <a:prstGeom prst="rect">
            <a:avLst/>
          </a:prstGeom>
          <a:noFill/>
          <a:ln>
            <a:noFill/>
          </a:ln>
        </p:spPr>
      </p:pic>
      <p:sp>
        <p:nvSpPr>
          <p:cNvPr id="67" name="Google Shape;67;p42"/>
          <p:cNvSpPr txBox="1"/>
          <p:nvPr/>
        </p:nvSpPr>
        <p:spPr>
          <a:xfrm>
            <a:off x="609601" y="6604001"/>
            <a:ext cx="2732617" cy="24606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lt1"/>
              </a:buClr>
              <a:buSzPts val="1400"/>
              <a:buFont typeface="Arial"/>
              <a:buNone/>
            </a:pPr>
            <a:r>
              <a:rPr lang="en-US" sz="1400" b="0" i="0" u="none" strike="noStrike" cap="none" baseline="30000">
                <a:solidFill>
                  <a:schemeClr val="lt1"/>
                </a:solidFill>
                <a:latin typeface="Franklin Gothic"/>
                <a:ea typeface="Franklin Gothic"/>
                <a:cs typeface="Franklin Gothic"/>
                <a:sym typeface="Franklin Gothic"/>
              </a:rPr>
              <a:t>www.Every-Mind.org</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1" y="365126"/>
            <a:ext cx="10515600" cy="1325880"/>
          </a:xfrm>
          <a:prstGeom prst="rect">
            <a:avLst/>
          </a:prstGeom>
        </p:spPr>
        <p:txBody>
          <a:bodyPr>
            <a:normAutofit/>
          </a:bodyPr>
          <a:lstStyle>
            <a:lvl1pPr>
              <a:defRPr sz="4000" b="1">
                <a:solidFill>
                  <a:srgbClr val="28B9B9"/>
                </a:solidFill>
                <a:latin typeface="Franklin Gothic Book" panose="020B0503020102020204" pitchFamily="34" charset="0"/>
              </a:defRPr>
            </a:lvl1pPr>
          </a:lstStyle>
          <a:p>
            <a:r>
              <a:rPr lang="en-US"/>
              <a:t>Click to edit Master title style</a:t>
            </a:r>
          </a:p>
        </p:txBody>
      </p:sp>
      <p:sp>
        <p:nvSpPr>
          <p:cNvPr id="3" name="Content Placeholder 2"/>
          <p:cNvSpPr>
            <a:spLocks noGrp="1"/>
          </p:cNvSpPr>
          <p:nvPr>
            <p:ph idx="1"/>
          </p:nvPr>
        </p:nvSpPr>
        <p:spPr>
          <a:xfrm>
            <a:off x="838201" y="1825625"/>
            <a:ext cx="9418320" cy="4389120"/>
          </a:xfrm>
          <a:prstGeom prst="rect">
            <a:avLst/>
          </a:prstGeom>
        </p:spPr>
        <p:txBody>
          <a:bodyPr/>
          <a:lstStyle>
            <a:lvl1pPr>
              <a:lnSpc>
                <a:spcPct val="100000"/>
              </a:lnSpc>
              <a:spcBef>
                <a:spcPts val="0"/>
              </a:spcBef>
              <a:spcAft>
                <a:spcPts val="600"/>
              </a:spcAft>
              <a:defRPr>
                <a:solidFill>
                  <a:srgbClr val="707073"/>
                </a:solidFill>
                <a:latin typeface="Franklin Gothic Book" panose="020B0503020102020204" pitchFamily="34" charset="0"/>
              </a:defRPr>
            </a:lvl1pPr>
            <a:lvl2pPr>
              <a:lnSpc>
                <a:spcPct val="100000"/>
              </a:lnSpc>
              <a:spcBef>
                <a:spcPts val="0"/>
              </a:spcBef>
              <a:spcAft>
                <a:spcPts val="600"/>
              </a:spcAft>
              <a:defRPr>
                <a:solidFill>
                  <a:srgbClr val="707073"/>
                </a:solidFill>
                <a:latin typeface="Franklin Gothic Book" panose="020B0503020102020204" pitchFamily="34" charset="0"/>
              </a:defRPr>
            </a:lvl2pPr>
            <a:lvl3pPr>
              <a:lnSpc>
                <a:spcPct val="100000"/>
              </a:lnSpc>
              <a:spcBef>
                <a:spcPts val="0"/>
              </a:spcBef>
              <a:spcAft>
                <a:spcPts val="600"/>
              </a:spcAft>
              <a:defRPr>
                <a:solidFill>
                  <a:srgbClr val="707073"/>
                </a:solidFill>
                <a:latin typeface="Franklin Gothic Book" panose="020B0503020102020204" pitchFamily="34" charset="0"/>
              </a:defRPr>
            </a:lvl3pPr>
            <a:lvl4pPr>
              <a:lnSpc>
                <a:spcPct val="100000"/>
              </a:lnSpc>
              <a:spcBef>
                <a:spcPts val="0"/>
              </a:spcBef>
              <a:spcAft>
                <a:spcPts val="600"/>
              </a:spcAft>
              <a:defRPr>
                <a:solidFill>
                  <a:srgbClr val="707073"/>
                </a:solidFill>
                <a:latin typeface="Franklin Gothic Book" panose="020B0503020102020204" pitchFamily="34" charset="0"/>
              </a:defRPr>
            </a:lvl4pPr>
            <a:lvl5pPr>
              <a:lnSpc>
                <a:spcPct val="100000"/>
              </a:lnSpc>
              <a:spcBef>
                <a:spcPts val="0"/>
              </a:spcBef>
              <a:spcAft>
                <a:spcPts val="600"/>
              </a:spcAft>
              <a:defRPr>
                <a:solidFill>
                  <a:srgbClr val="707073"/>
                </a:solidFill>
                <a:latin typeface="Franklin Gothic Book" panose="020B05030201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descr="ColorBar.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418263"/>
            <a:ext cx="1219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Subtitle 2"/>
          <p:cNvSpPr txBox="1">
            <a:spLocks/>
          </p:cNvSpPr>
          <p:nvPr/>
        </p:nvSpPr>
        <p:spPr bwMode="auto">
          <a:xfrm>
            <a:off x="609601" y="6604001"/>
            <a:ext cx="273261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400" baseline="30000">
                <a:solidFill>
                  <a:schemeClr val="bg1"/>
                </a:solidFill>
                <a:latin typeface="FranklinGothic-Demi" charset="0"/>
              </a:rPr>
              <a:t>www.Every-Mind.org</a:t>
            </a:r>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50256" y="5408814"/>
            <a:ext cx="1481328" cy="768149"/>
          </a:xfrm>
          <a:prstGeom prst="rect">
            <a:avLst/>
          </a:prstGeom>
        </p:spPr>
      </p:pic>
    </p:spTree>
    <p:extLst>
      <p:ext uri="{BB962C8B-B14F-4D97-AF65-F5344CB8AC3E}">
        <p14:creationId xmlns:p14="http://schemas.microsoft.com/office/powerpoint/2010/main" val="16482220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36A34-57F7-9C4A-9426-7CD7E384AB8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E1E9D83-E6B6-E140-9CA7-20007FE4E4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095F83F-0B89-A44A-AF13-99FA4AED9C09}"/>
              </a:ext>
            </a:extLst>
          </p:cNvPr>
          <p:cNvSpPr>
            <a:spLocks noGrp="1"/>
          </p:cNvSpPr>
          <p:nvPr>
            <p:ph type="dt" sz="half" idx="10"/>
          </p:nvPr>
        </p:nvSpPr>
        <p:spPr/>
        <p:txBody>
          <a:bodyPr/>
          <a:lstStyle/>
          <a:p>
            <a:fld id="{3F0353CD-9BAC-3145-BB95-D9B5149AD6F3}" type="datetimeFigureOut">
              <a:rPr lang="en-US" smtClean="0"/>
              <a:t>7/17/2024</a:t>
            </a:fld>
            <a:endParaRPr lang="en-US"/>
          </a:p>
        </p:txBody>
      </p:sp>
      <p:sp>
        <p:nvSpPr>
          <p:cNvPr id="5" name="Footer Placeholder 4">
            <a:extLst>
              <a:ext uri="{FF2B5EF4-FFF2-40B4-BE49-F238E27FC236}">
                <a16:creationId xmlns:a16="http://schemas.microsoft.com/office/drawing/2014/main" id="{03D5218B-FFBF-BD47-86F4-BCFBF263DD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39D798-BD26-424B-BB30-95D6B1B6C6AB}"/>
              </a:ext>
            </a:extLst>
          </p:cNvPr>
          <p:cNvSpPr>
            <a:spLocks noGrp="1"/>
          </p:cNvSpPr>
          <p:nvPr>
            <p:ph type="sldNum" sz="quarter" idx="12"/>
          </p:nvPr>
        </p:nvSpPr>
        <p:spPr/>
        <p:txBody>
          <a:bodyPr/>
          <a:lstStyle/>
          <a:p>
            <a:fld id="{D5F0317E-E9FD-9B49-9D0D-D1882BFEAFD2}" type="slidenum">
              <a:rPr lang="en-US" smtClean="0"/>
              <a:t>‹#›</a:t>
            </a:fld>
            <a:endParaRPr lang="en-US"/>
          </a:p>
        </p:txBody>
      </p:sp>
    </p:spTree>
    <p:extLst>
      <p:ext uri="{BB962C8B-B14F-4D97-AF65-F5344CB8AC3E}">
        <p14:creationId xmlns:p14="http://schemas.microsoft.com/office/powerpoint/2010/main" val="10202420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74006-19DB-1D4E-A0A7-F0921E4865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D773A56-76F4-6141-A663-95F0E830F64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C177BD-ABA4-6246-9AD3-7A4F869A89F2}"/>
              </a:ext>
            </a:extLst>
          </p:cNvPr>
          <p:cNvSpPr>
            <a:spLocks noGrp="1"/>
          </p:cNvSpPr>
          <p:nvPr>
            <p:ph type="dt" sz="half" idx="10"/>
          </p:nvPr>
        </p:nvSpPr>
        <p:spPr/>
        <p:txBody>
          <a:bodyPr/>
          <a:lstStyle/>
          <a:p>
            <a:fld id="{3F0353CD-9BAC-3145-BB95-D9B5149AD6F3}" type="datetimeFigureOut">
              <a:rPr lang="en-US" smtClean="0"/>
              <a:t>7/17/2024</a:t>
            </a:fld>
            <a:endParaRPr lang="en-US"/>
          </a:p>
        </p:txBody>
      </p:sp>
      <p:sp>
        <p:nvSpPr>
          <p:cNvPr id="5" name="Footer Placeholder 4">
            <a:extLst>
              <a:ext uri="{FF2B5EF4-FFF2-40B4-BE49-F238E27FC236}">
                <a16:creationId xmlns:a16="http://schemas.microsoft.com/office/drawing/2014/main" id="{9CF1F473-EA1A-4F46-9E07-79467B7988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D8B578-01EE-AD42-A094-A236D575A08B}"/>
              </a:ext>
            </a:extLst>
          </p:cNvPr>
          <p:cNvSpPr>
            <a:spLocks noGrp="1"/>
          </p:cNvSpPr>
          <p:nvPr>
            <p:ph type="sldNum" sz="quarter" idx="12"/>
          </p:nvPr>
        </p:nvSpPr>
        <p:spPr/>
        <p:txBody>
          <a:bodyPr/>
          <a:lstStyle/>
          <a:p>
            <a:fld id="{D5F0317E-E9FD-9B49-9D0D-D1882BFEAFD2}" type="slidenum">
              <a:rPr lang="en-US" smtClean="0"/>
              <a:t>‹#›</a:t>
            </a:fld>
            <a:endParaRPr lang="en-US"/>
          </a:p>
        </p:txBody>
      </p:sp>
    </p:spTree>
    <p:extLst>
      <p:ext uri="{BB962C8B-B14F-4D97-AF65-F5344CB8AC3E}">
        <p14:creationId xmlns:p14="http://schemas.microsoft.com/office/powerpoint/2010/main" val="27065689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9BF1E-29D0-8D46-9572-7C2A970DED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66C42B8-6A72-F149-B546-273B575E535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C9366AD-E57A-ED48-9E50-E75E7D70E0C5}"/>
              </a:ext>
            </a:extLst>
          </p:cNvPr>
          <p:cNvSpPr>
            <a:spLocks noGrp="1"/>
          </p:cNvSpPr>
          <p:nvPr>
            <p:ph type="dt" sz="half" idx="10"/>
          </p:nvPr>
        </p:nvSpPr>
        <p:spPr/>
        <p:txBody>
          <a:bodyPr/>
          <a:lstStyle/>
          <a:p>
            <a:fld id="{3F0353CD-9BAC-3145-BB95-D9B5149AD6F3}" type="datetimeFigureOut">
              <a:rPr lang="en-US" smtClean="0"/>
              <a:t>7/17/2024</a:t>
            </a:fld>
            <a:endParaRPr lang="en-US"/>
          </a:p>
        </p:txBody>
      </p:sp>
      <p:sp>
        <p:nvSpPr>
          <p:cNvPr id="5" name="Footer Placeholder 4">
            <a:extLst>
              <a:ext uri="{FF2B5EF4-FFF2-40B4-BE49-F238E27FC236}">
                <a16:creationId xmlns:a16="http://schemas.microsoft.com/office/drawing/2014/main" id="{E181FD7F-0E14-A140-906E-0966DDCCBB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821585-D764-0C4B-974D-1A0EE063B32D}"/>
              </a:ext>
            </a:extLst>
          </p:cNvPr>
          <p:cNvSpPr>
            <a:spLocks noGrp="1"/>
          </p:cNvSpPr>
          <p:nvPr>
            <p:ph type="sldNum" sz="quarter" idx="12"/>
          </p:nvPr>
        </p:nvSpPr>
        <p:spPr/>
        <p:txBody>
          <a:bodyPr/>
          <a:lstStyle/>
          <a:p>
            <a:fld id="{D5F0317E-E9FD-9B49-9D0D-D1882BFEAFD2}" type="slidenum">
              <a:rPr lang="en-US" smtClean="0"/>
              <a:t>‹#›</a:t>
            </a:fld>
            <a:endParaRPr lang="en-US"/>
          </a:p>
        </p:txBody>
      </p:sp>
    </p:spTree>
    <p:extLst>
      <p:ext uri="{BB962C8B-B14F-4D97-AF65-F5344CB8AC3E}">
        <p14:creationId xmlns:p14="http://schemas.microsoft.com/office/powerpoint/2010/main" val="36508035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7DBC4-0E88-BC47-91E1-A4187C3DEA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FFF6A5C-3A7F-3345-B0A4-9ED8F2AFD49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2E0F8FC-B2D5-5449-AA26-564FA41DE45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A1256DA-2B2A-8149-BA1E-2519B4B676F8}"/>
              </a:ext>
            </a:extLst>
          </p:cNvPr>
          <p:cNvSpPr>
            <a:spLocks noGrp="1"/>
          </p:cNvSpPr>
          <p:nvPr>
            <p:ph type="dt" sz="half" idx="10"/>
          </p:nvPr>
        </p:nvSpPr>
        <p:spPr/>
        <p:txBody>
          <a:bodyPr/>
          <a:lstStyle/>
          <a:p>
            <a:fld id="{3F0353CD-9BAC-3145-BB95-D9B5149AD6F3}" type="datetimeFigureOut">
              <a:rPr lang="en-US" smtClean="0"/>
              <a:t>7/17/2024</a:t>
            </a:fld>
            <a:endParaRPr lang="en-US"/>
          </a:p>
        </p:txBody>
      </p:sp>
      <p:sp>
        <p:nvSpPr>
          <p:cNvPr id="6" name="Footer Placeholder 5">
            <a:extLst>
              <a:ext uri="{FF2B5EF4-FFF2-40B4-BE49-F238E27FC236}">
                <a16:creationId xmlns:a16="http://schemas.microsoft.com/office/drawing/2014/main" id="{A923F0B8-0B9E-BF4D-9BA3-37240ADDA0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5AD201B-6D6A-2E47-B3A4-CA8CDA9EE4DF}"/>
              </a:ext>
            </a:extLst>
          </p:cNvPr>
          <p:cNvSpPr>
            <a:spLocks noGrp="1"/>
          </p:cNvSpPr>
          <p:nvPr>
            <p:ph type="sldNum" sz="quarter" idx="12"/>
          </p:nvPr>
        </p:nvSpPr>
        <p:spPr/>
        <p:txBody>
          <a:bodyPr/>
          <a:lstStyle/>
          <a:p>
            <a:fld id="{D5F0317E-E9FD-9B49-9D0D-D1882BFEAFD2}" type="slidenum">
              <a:rPr lang="en-US" smtClean="0"/>
              <a:t>‹#›</a:t>
            </a:fld>
            <a:endParaRPr lang="en-US"/>
          </a:p>
        </p:txBody>
      </p:sp>
    </p:spTree>
    <p:extLst>
      <p:ext uri="{BB962C8B-B14F-4D97-AF65-F5344CB8AC3E}">
        <p14:creationId xmlns:p14="http://schemas.microsoft.com/office/powerpoint/2010/main" val="22806864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9756A-639D-814C-A3FE-066CB7A75B9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5B62756-A7FF-6C46-AA93-7ACB8D44002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7A525BF-9B79-574D-BC95-99AD7CF3F3C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414D427-6D8C-814E-B126-0F2C7E84271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2C118F6-0A67-C045-9C25-F291168488C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9FE8E83-0F93-2445-8320-89F01F09A4E3}"/>
              </a:ext>
            </a:extLst>
          </p:cNvPr>
          <p:cNvSpPr>
            <a:spLocks noGrp="1"/>
          </p:cNvSpPr>
          <p:nvPr>
            <p:ph type="dt" sz="half" idx="10"/>
          </p:nvPr>
        </p:nvSpPr>
        <p:spPr/>
        <p:txBody>
          <a:bodyPr/>
          <a:lstStyle/>
          <a:p>
            <a:fld id="{3F0353CD-9BAC-3145-BB95-D9B5149AD6F3}" type="datetimeFigureOut">
              <a:rPr lang="en-US" smtClean="0"/>
              <a:t>7/17/2024</a:t>
            </a:fld>
            <a:endParaRPr lang="en-US"/>
          </a:p>
        </p:txBody>
      </p:sp>
      <p:sp>
        <p:nvSpPr>
          <p:cNvPr id="8" name="Footer Placeholder 7">
            <a:extLst>
              <a:ext uri="{FF2B5EF4-FFF2-40B4-BE49-F238E27FC236}">
                <a16:creationId xmlns:a16="http://schemas.microsoft.com/office/drawing/2014/main" id="{3844BB83-0057-0F42-8529-6F0CD3E1991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1B2999F-54BD-854C-A6FC-4A4F32826F15}"/>
              </a:ext>
            </a:extLst>
          </p:cNvPr>
          <p:cNvSpPr>
            <a:spLocks noGrp="1"/>
          </p:cNvSpPr>
          <p:nvPr>
            <p:ph type="sldNum" sz="quarter" idx="12"/>
          </p:nvPr>
        </p:nvSpPr>
        <p:spPr/>
        <p:txBody>
          <a:bodyPr/>
          <a:lstStyle/>
          <a:p>
            <a:fld id="{D5F0317E-E9FD-9B49-9D0D-D1882BFEAFD2}" type="slidenum">
              <a:rPr lang="en-US" smtClean="0"/>
              <a:t>‹#›</a:t>
            </a:fld>
            <a:endParaRPr lang="en-US"/>
          </a:p>
        </p:txBody>
      </p:sp>
    </p:spTree>
    <p:extLst>
      <p:ext uri="{BB962C8B-B14F-4D97-AF65-F5344CB8AC3E}">
        <p14:creationId xmlns:p14="http://schemas.microsoft.com/office/powerpoint/2010/main" val="28280426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B9D19-1E19-024C-95C9-7D18524A689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19BC620-6208-3C40-AAF1-6C93F3FBD387}"/>
              </a:ext>
            </a:extLst>
          </p:cNvPr>
          <p:cNvSpPr>
            <a:spLocks noGrp="1"/>
          </p:cNvSpPr>
          <p:nvPr>
            <p:ph type="dt" sz="half" idx="10"/>
          </p:nvPr>
        </p:nvSpPr>
        <p:spPr/>
        <p:txBody>
          <a:bodyPr/>
          <a:lstStyle/>
          <a:p>
            <a:fld id="{3F0353CD-9BAC-3145-BB95-D9B5149AD6F3}" type="datetimeFigureOut">
              <a:rPr lang="en-US" smtClean="0"/>
              <a:t>7/17/2024</a:t>
            </a:fld>
            <a:endParaRPr lang="en-US"/>
          </a:p>
        </p:txBody>
      </p:sp>
      <p:sp>
        <p:nvSpPr>
          <p:cNvPr id="4" name="Footer Placeholder 3">
            <a:extLst>
              <a:ext uri="{FF2B5EF4-FFF2-40B4-BE49-F238E27FC236}">
                <a16:creationId xmlns:a16="http://schemas.microsoft.com/office/drawing/2014/main" id="{353286CE-6D96-BD4D-8E4F-6C7553E97A9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3EDFB13-6164-734C-9132-1C696BDEDBA9}"/>
              </a:ext>
            </a:extLst>
          </p:cNvPr>
          <p:cNvSpPr>
            <a:spLocks noGrp="1"/>
          </p:cNvSpPr>
          <p:nvPr>
            <p:ph type="sldNum" sz="quarter" idx="12"/>
          </p:nvPr>
        </p:nvSpPr>
        <p:spPr/>
        <p:txBody>
          <a:bodyPr/>
          <a:lstStyle/>
          <a:p>
            <a:fld id="{D5F0317E-E9FD-9B49-9D0D-D1882BFEAFD2}" type="slidenum">
              <a:rPr lang="en-US" smtClean="0"/>
              <a:t>‹#›</a:t>
            </a:fld>
            <a:endParaRPr lang="en-US"/>
          </a:p>
        </p:txBody>
      </p:sp>
    </p:spTree>
    <p:extLst>
      <p:ext uri="{BB962C8B-B14F-4D97-AF65-F5344CB8AC3E}">
        <p14:creationId xmlns:p14="http://schemas.microsoft.com/office/powerpoint/2010/main" val="3701014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1C143D1-6805-624E-B2D2-5F14744671CA}"/>
              </a:ext>
            </a:extLst>
          </p:cNvPr>
          <p:cNvSpPr>
            <a:spLocks noGrp="1"/>
          </p:cNvSpPr>
          <p:nvPr>
            <p:ph type="dt" sz="half" idx="10"/>
          </p:nvPr>
        </p:nvSpPr>
        <p:spPr/>
        <p:txBody>
          <a:bodyPr/>
          <a:lstStyle/>
          <a:p>
            <a:fld id="{3F0353CD-9BAC-3145-BB95-D9B5149AD6F3}" type="datetimeFigureOut">
              <a:rPr lang="en-US" smtClean="0"/>
              <a:t>7/17/2024</a:t>
            </a:fld>
            <a:endParaRPr lang="en-US"/>
          </a:p>
        </p:txBody>
      </p:sp>
      <p:sp>
        <p:nvSpPr>
          <p:cNvPr id="3" name="Footer Placeholder 2">
            <a:extLst>
              <a:ext uri="{FF2B5EF4-FFF2-40B4-BE49-F238E27FC236}">
                <a16:creationId xmlns:a16="http://schemas.microsoft.com/office/drawing/2014/main" id="{F7661EB0-DCE2-374F-AAFE-2FFA29CE1C2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977AE8A-7B43-4A4A-B250-9B66A1751E82}"/>
              </a:ext>
            </a:extLst>
          </p:cNvPr>
          <p:cNvSpPr>
            <a:spLocks noGrp="1"/>
          </p:cNvSpPr>
          <p:nvPr>
            <p:ph type="sldNum" sz="quarter" idx="12"/>
          </p:nvPr>
        </p:nvSpPr>
        <p:spPr/>
        <p:txBody>
          <a:bodyPr/>
          <a:lstStyle/>
          <a:p>
            <a:fld id="{D5F0317E-E9FD-9B49-9D0D-D1882BFEAFD2}" type="slidenum">
              <a:rPr lang="en-US" smtClean="0"/>
              <a:t>‹#›</a:t>
            </a:fld>
            <a:endParaRPr lang="en-US"/>
          </a:p>
        </p:txBody>
      </p:sp>
    </p:spTree>
    <p:extLst>
      <p:ext uri="{BB962C8B-B14F-4D97-AF65-F5344CB8AC3E}">
        <p14:creationId xmlns:p14="http://schemas.microsoft.com/office/powerpoint/2010/main" val="9925210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9EA78-EB28-4E49-8BFA-FE460376748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6782A56-9CD1-3C4C-A8BF-73B55AE1750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56055DD-B230-AB45-A36E-D26AF9B9D3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7E80FF9-6738-C249-8B54-DF43A47481C5}"/>
              </a:ext>
            </a:extLst>
          </p:cNvPr>
          <p:cNvSpPr>
            <a:spLocks noGrp="1"/>
          </p:cNvSpPr>
          <p:nvPr>
            <p:ph type="dt" sz="half" idx="10"/>
          </p:nvPr>
        </p:nvSpPr>
        <p:spPr/>
        <p:txBody>
          <a:bodyPr/>
          <a:lstStyle/>
          <a:p>
            <a:fld id="{3F0353CD-9BAC-3145-BB95-D9B5149AD6F3}" type="datetimeFigureOut">
              <a:rPr lang="en-US" smtClean="0"/>
              <a:t>7/17/2024</a:t>
            </a:fld>
            <a:endParaRPr lang="en-US"/>
          </a:p>
        </p:txBody>
      </p:sp>
      <p:sp>
        <p:nvSpPr>
          <p:cNvPr id="6" name="Footer Placeholder 5">
            <a:extLst>
              <a:ext uri="{FF2B5EF4-FFF2-40B4-BE49-F238E27FC236}">
                <a16:creationId xmlns:a16="http://schemas.microsoft.com/office/drawing/2014/main" id="{1AF357BD-CD1E-9042-8AE8-07035B24AC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548F9E-8FCC-5C40-BA38-BDC2AC898348}"/>
              </a:ext>
            </a:extLst>
          </p:cNvPr>
          <p:cNvSpPr>
            <a:spLocks noGrp="1"/>
          </p:cNvSpPr>
          <p:nvPr>
            <p:ph type="sldNum" sz="quarter" idx="12"/>
          </p:nvPr>
        </p:nvSpPr>
        <p:spPr/>
        <p:txBody>
          <a:bodyPr/>
          <a:lstStyle/>
          <a:p>
            <a:fld id="{D5F0317E-E9FD-9B49-9D0D-D1882BFEAFD2}" type="slidenum">
              <a:rPr lang="en-US" smtClean="0"/>
              <a:t>‹#›</a:t>
            </a:fld>
            <a:endParaRPr lang="en-US"/>
          </a:p>
        </p:txBody>
      </p:sp>
    </p:spTree>
    <p:extLst>
      <p:ext uri="{BB962C8B-B14F-4D97-AF65-F5344CB8AC3E}">
        <p14:creationId xmlns:p14="http://schemas.microsoft.com/office/powerpoint/2010/main" val="27258187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A8B19-A7B6-4949-8799-D75EA6E96E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9C8BC39-F5CD-9642-9031-C480998F2C7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47A0DA3-84C1-B943-858B-A5542C8242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0E9D93B-7E71-D142-B61A-48FC0A403C4C}"/>
              </a:ext>
            </a:extLst>
          </p:cNvPr>
          <p:cNvSpPr>
            <a:spLocks noGrp="1"/>
          </p:cNvSpPr>
          <p:nvPr>
            <p:ph type="dt" sz="half" idx="10"/>
          </p:nvPr>
        </p:nvSpPr>
        <p:spPr/>
        <p:txBody>
          <a:bodyPr/>
          <a:lstStyle/>
          <a:p>
            <a:fld id="{3F0353CD-9BAC-3145-BB95-D9B5149AD6F3}" type="datetimeFigureOut">
              <a:rPr lang="en-US" smtClean="0"/>
              <a:t>7/17/2024</a:t>
            </a:fld>
            <a:endParaRPr lang="en-US"/>
          </a:p>
        </p:txBody>
      </p:sp>
      <p:sp>
        <p:nvSpPr>
          <p:cNvPr id="6" name="Footer Placeholder 5">
            <a:extLst>
              <a:ext uri="{FF2B5EF4-FFF2-40B4-BE49-F238E27FC236}">
                <a16:creationId xmlns:a16="http://schemas.microsoft.com/office/drawing/2014/main" id="{7878CCCB-0FCF-7945-AF3A-1EAF353218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8EE022C-208E-BB4F-AD3E-C475AA9990F6}"/>
              </a:ext>
            </a:extLst>
          </p:cNvPr>
          <p:cNvSpPr>
            <a:spLocks noGrp="1"/>
          </p:cNvSpPr>
          <p:nvPr>
            <p:ph type="sldNum" sz="quarter" idx="12"/>
          </p:nvPr>
        </p:nvSpPr>
        <p:spPr/>
        <p:txBody>
          <a:bodyPr/>
          <a:lstStyle/>
          <a:p>
            <a:fld id="{D5F0317E-E9FD-9B49-9D0D-D1882BFEAFD2}" type="slidenum">
              <a:rPr lang="en-US" smtClean="0"/>
              <a:t>‹#›</a:t>
            </a:fld>
            <a:endParaRPr lang="en-US"/>
          </a:p>
        </p:txBody>
      </p:sp>
    </p:spTree>
    <p:extLst>
      <p:ext uri="{BB962C8B-B14F-4D97-AF65-F5344CB8AC3E}">
        <p14:creationId xmlns:p14="http://schemas.microsoft.com/office/powerpoint/2010/main" val="32949482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2CDE1-5530-404A-9CC6-C6F03A3A057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D9ACBDF-1E7A-2748-9199-7A4F9ABC3A6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90714C-988D-AF4D-9652-74D58F5BA044}"/>
              </a:ext>
            </a:extLst>
          </p:cNvPr>
          <p:cNvSpPr>
            <a:spLocks noGrp="1"/>
          </p:cNvSpPr>
          <p:nvPr>
            <p:ph type="dt" sz="half" idx="10"/>
          </p:nvPr>
        </p:nvSpPr>
        <p:spPr/>
        <p:txBody>
          <a:bodyPr/>
          <a:lstStyle/>
          <a:p>
            <a:fld id="{3F0353CD-9BAC-3145-BB95-D9B5149AD6F3}" type="datetimeFigureOut">
              <a:rPr lang="en-US" smtClean="0"/>
              <a:t>7/17/2024</a:t>
            </a:fld>
            <a:endParaRPr lang="en-US"/>
          </a:p>
        </p:txBody>
      </p:sp>
      <p:sp>
        <p:nvSpPr>
          <p:cNvPr id="5" name="Footer Placeholder 4">
            <a:extLst>
              <a:ext uri="{FF2B5EF4-FFF2-40B4-BE49-F238E27FC236}">
                <a16:creationId xmlns:a16="http://schemas.microsoft.com/office/drawing/2014/main" id="{CB2D3E5C-46AA-6A44-9A5F-7C9849E24C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47E341-190C-4440-A879-91066760E876}"/>
              </a:ext>
            </a:extLst>
          </p:cNvPr>
          <p:cNvSpPr>
            <a:spLocks noGrp="1"/>
          </p:cNvSpPr>
          <p:nvPr>
            <p:ph type="sldNum" sz="quarter" idx="12"/>
          </p:nvPr>
        </p:nvSpPr>
        <p:spPr/>
        <p:txBody>
          <a:bodyPr/>
          <a:lstStyle/>
          <a:p>
            <a:fld id="{D5F0317E-E9FD-9B49-9D0D-D1882BFEAFD2}" type="slidenum">
              <a:rPr lang="en-US" smtClean="0"/>
              <a:t>‹#›</a:t>
            </a:fld>
            <a:endParaRPr lang="en-US"/>
          </a:p>
        </p:txBody>
      </p:sp>
    </p:spTree>
    <p:extLst>
      <p:ext uri="{BB962C8B-B14F-4D97-AF65-F5344CB8AC3E}">
        <p14:creationId xmlns:p14="http://schemas.microsoft.com/office/powerpoint/2010/main" val="24970117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a:prstGeom prst="rect">
            <a:avLst/>
          </a:prstGeom>
        </p:spPr>
        <p:txBody>
          <a:bodyPr anchor="b">
            <a:normAutofit/>
          </a:bodyPr>
          <a:lstStyle>
            <a:lvl1pPr>
              <a:defRPr sz="5400" b="1">
                <a:solidFill>
                  <a:srgbClr val="28B9B9"/>
                </a:solidFill>
                <a:latin typeface="Franklin Gothic Book" panose="020B0503020102020204" pitchFamily="34" charset="0"/>
              </a:defRPr>
            </a:lvl1pPr>
          </a:lstStyle>
          <a:p>
            <a:r>
              <a:rPr lang="en-US"/>
              <a:t>Click to edit Master title style</a:t>
            </a:r>
          </a:p>
        </p:txBody>
      </p:sp>
      <p:sp>
        <p:nvSpPr>
          <p:cNvPr id="3" name="Text Placeholder 2"/>
          <p:cNvSpPr>
            <a:spLocks noGrp="1"/>
          </p:cNvSpPr>
          <p:nvPr>
            <p:ph type="body" idx="1"/>
          </p:nvPr>
        </p:nvSpPr>
        <p:spPr>
          <a:xfrm>
            <a:off x="831851" y="4589465"/>
            <a:ext cx="10515600" cy="1500187"/>
          </a:xfrm>
          <a:prstGeom prst="rect">
            <a:avLst/>
          </a:prstGeom>
        </p:spPr>
        <p:txBody>
          <a:bodyPr/>
          <a:lstStyle>
            <a:lvl1pPr marL="0" indent="0">
              <a:buNone/>
              <a:defRPr sz="2400" b="1">
                <a:solidFill>
                  <a:srgbClr val="7DC240"/>
                </a:solidFill>
                <a:latin typeface="Franklin Gothic Book" panose="020B05030201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11" name="Picture 10" descr="ColorBar.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418263"/>
            <a:ext cx="1219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Subtitle 2"/>
          <p:cNvSpPr txBox="1">
            <a:spLocks/>
          </p:cNvSpPr>
          <p:nvPr/>
        </p:nvSpPr>
        <p:spPr bwMode="auto">
          <a:xfrm>
            <a:off x="609601" y="6604001"/>
            <a:ext cx="273261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400" baseline="30000">
                <a:solidFill>
                  <a:schemeClr val="bg1"/>
                </a:solidFill>
                <a:latin typeface="FranklinGothic-Demi" charset="0"/>
              </a:rPr>
              <a:t>www.Every-Mind.org</a:t>
            </a:r>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9601" y="228600"/>
            <a:ext cx="2292372" cy="1188720"/>
          </a:xfrm>
          <a:prstGeom prst="rect">
            <a:avLst/>
          </a:prstGeom>
        </p:spPr>
      </p:pic>
    </p:spTree>
    <p:extLst>
      <p:ext uri="{BB962C8B-B14F-4D97-AF65-F5344CB8AC3E}">
        <p14:creationId xmlns:p14="http://schemas.microsoft.com/office/powerpoint/2010/main" val="22166406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091C57B-5A4D-9945-AB9D-11711444E03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A796349-A7CC-344A-83F7-9210F9B1425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B6425E-E90C-864D-AC3A-34E581F3AAE9}"/>
              </a:ext>
            </a:extLst>
          </p:cNvPr>
          <p:cNvSpPr>
            <a:spLocks noGrp="1"/>
          </p:cNvSpPr>
          <p:nvPr>
            <p:ph type="dt" sz="half" idx="10"/>
          </p:nvPr>
        </p:nvSpPr>
        <p:spPr/>
        <p:txBody>
          <a:bodyPr/>
          <a:lstStyle/>
          <a:p>
            <a:fld id="{3F0353CD-9BAC-3145-BB95-D9B5149AD6F3}" type="datetimeFigureOut">
              <a:rPr lang="en-US" smtClean="0"/>
              <a:t>7/17/2024</a:t>
            </a:fld>
            <a:endParaRPr lang="en-US"/>
          </a:p>
        </p:txBody>
      </p:sp>
      <p:sp>
        <p:nvSpPr>
          <p:cNvPr id="5" name="Footer Placeholder 4">
            <a:extLst>
              <a:ext uri="{FF2B5EF4-FFF2-40B4-BE49-F238E27FC236}">
                <a16:creationId xmlns:a16="http://schemas.microsoft.com/office/drawing/2014/main" id="{C7FDEB55-410F-7547-B782-4E1240DBD8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F0934E-AD64-CE42-A3D2-560C697FFCE3}"/>
              </a:ext>
            </a:extLst>
          </p:cNvPr>
          <p:cNvSpPr>
            <a:spLocks noGrp="1"/>
          </p:cNvSpPr>
          <p:nvPr>
            <p:ph type="sldNum" sz="quarter" idx="12"/>
          </p:nvPr>
        </p:nvSpPr>
        <p:spPr/>
        <p:txBody>
          <a:bodyPr/>
          <a:lstStyle/>
          <a:p>
            <a:fld id="{D5F0317E-E9FD-9B49-9D0D-D1882BFEAFD2}" type="slidenum">
              <a:rPr lang="en-US" smtClean="0"/>
              <a:t>‹#›</a:t>
            </a:fld>
            <a:endParaRPr lang="en-US"/>
          </a:p>
        </p:txBody>
      </p:sp>
    </p:spTree>
    <p:extLst>
      <p:ext uri="{BB962C8B-B14F-4D97-AF65-F5344CB8AC3E}">
        <p14:creationId xmlns:p14="http://schemas.microsoft.com/office/powerpoint/2010/main" val="29802056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_988 Content 1">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9FE6065-49EA-475F-B811-074439BA261D}"/>
              </a:ext>
            </a:extLst>
          </p:cNvPr>
          <p:cNvSpPr/>
          <p:nvPr userDrawn="1"/>
        </p:nvSpPr>
        <p:spPr>
          <a:xfrm>
            <a:off x="37706" y="0"/>
            <a:ext cx="12154293" cy="1549400"/>
          </a:xfrm>
          <a:prstGeom prst="rect">
            <a:avLst/>
          </a:prstGeom>
          <a:solidFill>
            <a:srgbClr val="88B1EB">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FE9A2F1-C397-4627-9681-5A4266B3DAA8}"/>
              </a:ext>
            </a:extLst>
          </p:cNvPr>
          <p:cNvSpPr>
            <a:spLocks noGrp="1"/>
          </p:cNvSpPr>
          <p:nvPr>
            <p:ph type="title" hasCustomPrompt="1"/>
          </p:nvPr>
        </p:nvSpPr>
        <p:spPr>
          <a:xfrm>
            <a:off x="379641" y="321660"/>
            <a:ext cx="9757410" cy="1120641"/>
          </a:xfrm>
        </p:spPr>
        <p:txBody>
          <a:bodyPr>
            <a:normAutofit/>
          </a:bodyPr>
          <a:lstStyle>
            <a:lvl1pPr>
              <a:defRPr sz="3600" b="1" i="0" baseline="0">
                <a:latin typeface="Arial" panose="020B0604020202020204" pitchFamily="34" charset="0"/>
                <a:cs typeface="Arial" panose="020B0604020202020204" pitchFamily="34" charset="0"/>
              </a:defRPr>
            </a:lvl1pPr>
          </a:lstStyle>
          <a:p>
            <a:r>
              <a:rPr lang="en-US"/>
              <a:t>Click to edit Master title style</a:t>
            </a:r>
            <a:br>
              <a:rPr lang="en-US"/>
            </a:br>
            <a:r>
              <a:rPr lang="en-US"/>
              <a:t>Click to edit Master title style</a:t>
            </a:r>
          </a:p>
        </p:txBody>
      </p:sp>
      <p:sp>
        <p:nvSpPr>
          <p:cNvPr id="8" name="TextBox 7">
            <a:extLst>
              <a:ext uri="{FF2B5EF4-FFF2-40B4-BE49-F238E27FC236}">
                <a16:creationId xmlns:a16="http://schemas.microsoft.com/office/drawing/2014/main" id="{94CB4DC9-65B1-48EB-84FF-802A0832FC24}"/>
              </a:ext>
            </a:extLst>
          </p:cNvPr>
          <p:cNvSpPr txBox="1"/>
          <p:nvPr userDrawn="1"/>
        </p:nvSpPr>
        <p:spPr>
          <a:xfrm>
            <a:off x="10853928" y="320020"/>
            <a:ext cx="1219200" cy="707886"/>
          </a:xfrm>
          <a:prstGeom prst="rect">
            <a:avLst/>
          </a:prstGeom>
          <a:noFill/>
        </p:spPr>
        <p:txBody>
          <a:bodyPr wrap="square" rtlCol="0">
            <a:spAutoFit/>
          </a:bodyPr>
          <a:lstStyle/>
          <a:p>
            <a:r>
              <a:rPr lang="en-US" sz="4000" b="1" i="1">
                <a:latin typeface="Futura PT Bold" panose="020B0902020204020203" pitchFamily="34" charset="0"/>
              </a:rPr>
              <a:t>988</a:t>
            </a:r>
          </a:p>
        </p:txBody>
      </p:sp>
      <p:sp>
        <p:nvSpPr>
          <p:cNvPr id="24" name="Rectangle 23">
            <a:extLst>
              <a:ext uri="{FF2B5EF4-FFF2-40B4-BE49-F238E27FC236}">
                <a16:creationId xmlns:a16="http://schemas.microsoft.com/office/drawing/2014/main" id="{2D210F8C-C001-442D-ACFF-2D65AA4A8597}"/>
              </a:ext>
            </a:extLst>
          </p:cNvPr>
          <p:cNvSpPr/>
          <p:nvPr userDrawn="1"/>
        </p:nvSpPr>
        <p:spPr>
          <a:xfrm>
            <a:off x="0" y="0"/>
            <a:ext cx="12192000" cy="6858000"/>
          </a:xfrm>
          <a:prstGeom prst="rect">
            <a:avLst/>
          </a:prstGeom>
          <a:noFill/>
          <a:ln w="63500">
            <a:solidFill>
              <a:srgbClr val="0111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E5E64BF-2FF4-40FE-88FC-6403F770F887}"/>
              </a:ext>
            </a:extLst>
          </p:cNvPr>
          <p:cNvSpPr/>
          <p:nvPr userDrawn="1"/>
        </p:nvSpPr>
        <p:spPr>
          <a:xfrm rot="5400000">
            <a:off x="7720263" y="2361916"/>
            <a:ext cx="149192" cy="8794282"/>
          </a:xfrm>
          <a:prstGeom prst="rect">
            <a:avLst/>
          </a:prstGeom>
          <a:solidFill>
            <a:srgbClr val="0111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13" name="Rectangle 12">
            <a:extLst>
              <a:ext uri="{FF2B5EF4-FFF2-40B4-BE49-F238E27FC236}">
                <a16:creationId xmlns:a16="http://schemas.microsoft.com/office/drawing/2014/main" id="{B326B3F7-66AD-47E5-89C9-1BA5A4911D1E}"/>
              </a:ext>
            </a:extLst>
          </p:cNvPr>
          <p:cNvSpPr/>
          <p:nvPr userDrawn="1"/>
        </p:nvSpPr>
        <p:spPr>
          <a:xfrm>
            <a:off x="32943" y="2473855"/>
            <a:ext cx="193251" cy="3206049"/>
          </a:xfrm>
          <a:prstGeom prst="rect">
            <a:avLst/>
          </a:prstGeom>
          <a:solidFill>
            <a:srgbClr val="FFA2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5">
            <a:extLst>
              <a:ext uri="{FF2B5EF4-FFF2-40B4-BE49-F238E27FC236}">
                <a16:creationId xmlns:a16="http://schemas.microsoft.com/office/drawing/2014/main" id="{550EC215-CF95-4903-B9AE-70F7F9F470EF}"/>
              </a:ext>
            </a:extLst>
          </p:cNvPr>
          <p:cNvSpPr txBox="1">
            <a:spLocks/>
          </p:cNvSpPr>
          <p:nvPr userDrawn="1"/>
        </p:nvSpPr>
        <p:spPr>
          <a:xfrm>
            <a:off x="11067069" y="6271736"/>
            <a:ext cx="921187"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Acumin Pro Extra Light" panose="020B03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F9FBD3D-9AF2-4FCF-8EAA-820D14523ECE}" type="slidenum">
              <a:rPr lang="en-US" sz="1400" smtClean="0">
                <a:latin typeface="Arial" panose="020B0604020202020204" pitchFamily="34" charset="0"/>
                <a:cs typeface="Arial" panose="020B0604020202020204" pitchFamily="34" charset="0"/>
              </a:rPr>
              <a:pPr/>
              <a:t>‹#›</a:t>
            </a:fld>
            <a:endParaRPr lang="en-US" sz="1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493317"/>
      </p:ext>
    </p:extLst>
  </p:cSld>
  <p:clrMapOvr>
    <a:masterClrMapping/>
  </p:clrMapOvr>
  <p:extLst>
    <p:ext uri="{DCECCB84-F9BA-43D5-87BE-67443E8EF086}">
      <p15:sldGuideLst xmlns:p15="http://schemas.microsoft.com/office/powerpoint/2012/main">
        <p15:guide id="1" orient="horz" pos="552">
          <p15:clr>
            <a:srgbClr val="FBAE40"/>
          </p15:clr>
        </p15:guide>
        <p15:guide id="2" pos="7488">
          <p15:clr>
            <a:srgbClr val="FBAE40"/>
          </p15:clr>
        </p15:guide>
        <p15:guide id="3" pos="312">
          <p15:clr>
            <a:srgbClr val="FBAE40"/>
          </p15:clr>
        </p15:guide>
        <p15:guide id="4" orient="horz" pos="223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325563"/>
          </a:xfrm>
          <a:prstGeom prst="rect">
            <a:avLst/>
          </a:prstGeom>
        </p:spPr>
        <p:txBody>
          <a:bodyPr/>
          <a:lstStyle>
            <a:lvl1pPr>
              <a:defRPr b="1">
                <a:solidFill>
                  <a:srgbClr val="28B9B9"/>
                </a:solidFill>
                <a:latin typeface="Franklin Gothic Book" panose="020B0503020102020204" pitchFamily="34" charset="0"/>
              </a:defRPr>
            </a:lvl1pPr>
          </a:lstStyle>
          <a:p>
            <a:r>
              <a:rPr lang="en-US"/>
              <a:t>Click to edit Master title style</a:t>
            </a:r>
          </a:p>
        </p:txBody>
      </p:sp>
      <p:sp>
        <p:nvSpPr>
          <p:cNvPr id="3" name="Content Placeholder 2"/>
          <p:cNvSpPr>
            <a:spLocks noGrp="1"/>
          </p:cNvSpPr>
          <p:nvPr>
            <p:ph sz="half" idx="1"/>
          </p:nvPr>
        </p:nvSpPr>
        <p:spPr>
          <a:xfrm>
            <a:off x="838200" y="1825625"/>
            <a:ext cx="5181600" cy="4389120"/>
          </a:xfrm>
          <a:prstGeom prst="rect">
            <a:avLst/>
          </a:prstGeom>
        </p:spPr>
        <p:txBody>
          <a:bodyPr/>
          <a:lstStyle>
            <a:lvl1pPr>
              <a:spcBef>
                <a:spcPts val="0"/>
              </a:spcBef>
              <a:spcAft>
                <a:spcPts val="600"/>
              </a:spcAft>
              <a:defRPr>
                <a:solidFill>
                  <a:srgbClr val="707073"/>
                </a:solidFill>
                <a:latin typeface="Franklin Gothic Book" panose="020B0503020102020204" pitchFamily="34" charset="0"/>
              </a:defRPr>
            </a:lvl1pPr>
            <a:lvl2pPr>
              <a:spcBef>
                <a:spcPts val="0"/>
              </a:spcBef>
              <a:spcAft>
                <a:spcPts val="600"/>
              </a:spcAft>
              <a:defRPr>
                <a:solidFill>
                  <a:srgbClr val="707073"/>
                </a:solidFill>
                <a:latin typeface="Franklin Gothic Book" panose="020B0503020102020204" pitchFamily="34" charset="0"/>
              </a:defRPr>
            </a:lvl2pPr>
            <a:lvl3pPr>
              <a:spcBef>
                <a:spcPts val="0"/>
              </a:spcBef>
              <a:spcAft>
                <a:spcPts val="600"/>
              </a:spcAft>
              <a:defRPr>
                <a:solidFill>
                  <a:srgbClr val="707073"/>
                </a:solidFill>
                <a:latin typeface="Franklin Gothic Book" panose="020B0503020102020204" pitchFamily="34" charset="0"/>
              </a:defRPr>
            </a:lvl3pPr>
            <a:lvl4pPr>
              <a:spcBef>
                <a:spcPts val="0"/>
              </a:spcBef>
              <a:spcAft>
                <a:spcPts val="600"/>
              </a:spcAft>
              <a:defRPr>
                <a:solidFill>
                  <a:srgbClr val="707073"/>
                </a:solidFill>
                <a:latin typeface="Franklin Gothic Book" panose="020B0503020102020204" pitchFamily="34" charset="0"/>
              </a:defRPr>
            </a:lvl4pPr>
            <a:lvl5pPr>
              <a:spcBef>
                <a:spcPts val="0"/>
              </a:spcBef>
              <a:spcAft>
                <a:spcPts val="600"/>
              </a:spcAft>
              <a:defRPr>
                <a:solidFill>
                  <a:srgbClr val="707073"/>
                </a:solidFill>
                <a:latin typeface="Franklin Gothic Book" panose="020B05030201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89120"/>
          </a:xfrm>
          <a:prstGeom prst="rect">
            <a:avLst/>
          </a:prstGeom>
        </p:spPr>
        <p:txBody>
          <a:bodyPr/>
          <a:lstStyle>
            <a:lvl1pPr>
              <a:spcBef>
                <a:spcPts val="0"/>
              </a:spcBef>
              <a:spcAft>
                <a:spcPts val="600"/>
              </a:spcAft>
              <a:defRPr>
                <a:solidFill>
                  <a:srgbClr val="707073"/>
                </a:solidFill>
                <a:latin typeface="Franklin Gothic Book" panose="020B0503020102020204" pitchFamily="34" charset="0"/>
              </a:defRPr>
            </a:lvl1pPr>
            <a:lvl2pPr>
              <a:spcBef>
                <a:spcPts val="0"/>
              </a:spcBef>
              <a:spcAft>
                <a:spcPts val="600"/>
              </a:spcAft>
              <a:defRPr>
                <a:solidFill>
                  <a:srgbClr val="707073"/>
                </a:solidFill>
                <a:latin typeface="Franklin Gothic Book" panose="020B0503020102020204" pitchFamily="34" charset="0"/>
              </a:defRPr>
            </a:lvl2pPr>
            <a:lvl3pPr>
              <a:spcBef>
                <a:spcPts val="0"/>
              </a:spcBef>
              <a:spcAft>
                <a:spcPts val="600"/>
              </a:spcAft>
              <a:defRPr>
                <a:solidFill>
                  <a:srgbClr val="707073"/>
                </a:solidFill>
                <a:latin typeface="Franklin Gothic Book" panose="020B0503020102020204" pitchFamily="34" charset="0"/>
              </a:defRPr>
            </a:lvl3pPr>
            <a:lvl4pPr>
              <a:spcBef>
                <a:spcPts val="0"/>
              </a:spcBef>
              <a:spcAft>
                <a:spcPts val="600"/>
              </a:spcAft>
              <a:defRPr>
                <a:solidFill>
                  <a:srgbClr val="707073"/>
                </a:solidFill>
                <a:latin typeface="Franklin Gothic Book" panose="020B0503020102020204" pitchFamily="34" charset="0"/>
              </a:defRPr>
            </a:lvl4pPr>
            <a:lvl5pPr>
              <a:spcBef>
                <a:spcPts val="0"/>
              </a:spcBef>
              <a:spcAft>
                <a:spcPts val="600"/>
              </a:spcAft>
              <a:defRPr>
                <a:solidFill>
                  <a:srgbClr val="707073"/>
                </a:solidFill>
                <a:latin typeface="Franklin Gothic Book" panose="020B05030201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descr="ColorBar.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418263"/>
            <a:ext cx="1219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ubtitle 2"/>
          <p:cNvSpPr txBox="1">
            <a:spLocks/>
          </p:cNvSpPr>
          <p:nvPr/>
        </p:nvSpPr>
        <p:spPr bwMode="auto">
          <a:xfrm>
            <a:off x="609601" y="6604001"/>
            <a:ext cx="273261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400" baseline="30000">
                <a:solidFill>
                  <a:schemeClr val="bg1"/>
                </a:solidFill>
                <a:latin typeface="FranklinGothic-Demi" charset="0"/>
              </a:rPr>
              <a:t>www.Every-Mind.org</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50256" y="5408814"/>
            <a:ext cx="1481328" cy="768149"/>
          </a:xfrm>
          <a:prstGeom prst="rect">
            <a:avLst/>
          </a:prstGeom>
        </p:spPr>
      </p:pic>
    </p:spTree>
    <p:extLst>
      <p:ext uri="{BB962C8B-B14F-4D97-AF65-F5344CB8AC3E}">
        <p14:creationId xmlns:p14="http://schemas.microsoft.com/office/powerpoint/2010/main" val="13646283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a:prstGeom prst="rect">
            <a:avLst/>
          </a:prstGeom>
        </p:spPr>
        <p:txBody>
          <a:bodyPr/>
          <a:lstStyle>
            <a:lvl1pPr>
              <a:defRPr b="1">
                <a:solidFill>
                  <a:srgbClr val="28B9B9"/>
                </a:solidFill>
                <a:latin typeface="Franklin Gothic Book" panose="020B0503020102020204" pitchFamily="34" charset="0"/>
              </a:defRPr>
            </a:lvl1pPr>
          </a:lstStyle>
          <a:p>
            <a:r>
              <a:rPr lang="en-US"/>
              <a:t>Click to edit Master title style</a:t>
            </a:r>
          </a:p>
        </p:txBody>
      </p:sp>
      <p:sp>
        <p:nvSpPr>
          <p:cNvPr id="3" name="Text Placeholder 2"/>
          <p:cNvSpPr>
            <a:spLocks noGrp="1"/>
          </p:cNvSpPr>
          <p:nvPr>
            <p:ph type="body" idx="1"/>
          </p:nvPr>
        </p:nvSpPr>
        <p:spPr>
          <a:xfrm>
            <a:off x="839789" y="1681163"/>
            <a:ext cx="5157787" cy="823912"/>
          </a:xfrm>
          <a:prstGeom prst="rect">
            <a:avLst/>
          </a:prstGeom>
        </p:spPr>
        <p:txBody>
          <a:bodyPr anchor="b"/>
          <a:lstStyle>
            <a:lvl1pPr marL="0" indent="0">
              <a:buNone/>
              <a:defRPr sz="2400" b="1">
                <a:solidFill>
                  <a:srgbClr val="7DC240"/>
                </a:solidFill>
                <a:latin typeface="Franklin Gothic Book" panose="020B05030201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a:prstGeom prst="rect">
            <a:avLst/>
          </a:prstGeom>
        </p:spPr>
        <p:txBody>
          <a:bodyPr/>
          <a:lstStyle>
            <a:lvl1pPr>
              <a:spcBef>
                <a:spcPts val="0"/>
              </a:spcBef>
              <a:spcAft>
                <a:spcPts val="600"/>
              </a:spcAft>
              <a:defRPr>
                <a:solidFill>
                  <a:srgbClr val="707073"/>
                </a:solidFill>
                <a:latin typeface="Franklin Gothic Book" panose="020B0503020102020204" pitchFamily="34" charset="0"/>
              </a:defRPr>
            </a:lvl1pPr>
            <a:lvl2pPr>
              <a:spcBef>
                <a:spcPts val="0"/>
              </a:spcBef>
              <a:spcAft>
                <a:spcPts val="600"/>
              </a:spcAft>
              <a:defRPr>
                <a:solidFill>
                  <a:srgbClr val="707073"/>
                </a:solidFill>
                <a:latin typeface="Franklin Gothic Book" panose="020B0503020102020204" pitchFamily="34" charset="0"/>
              </a:defRPr>
            </a:lvl2pPr>
            <a:lvl3pPr>
              <a:spcBef>
                <a:spcPts val="0"/>
              </a:spcBef>
              <a:spcAft>
                <a:spcPts val="600"/>
              </a:spcAft>
              <a:defRPr>
                <a:solidFill>
                  <a:srgbClr val="707073"/>
                </a:solidFill>
                <a:latin typeface="Franklin Gothic Book" panose="020B0503020102020204" pitchFamily="34" charset="0"/>
              </a:defRPr>
            </a:lvl3pPr>
            <a:lvl4pPr>
              <a:spcBef>
                <a:spcPts val="0"/>
              </a:spcBef>
              <a:spcAft>
                <a:spcPts val="600"/>
              </a:spcAft>
              <a:defRPr>
                <a:solidFill>
                  <a:srgbClr val="707073"/>
                </a:solidFill>
                <a:latin typeface="Franklin Gothic Book" panose="020B0503020102020204" pitchFamily="34" charset="0"/>
              </a:defRPr>
            </a:lvl4pPr>
            <a:lvl5pPr>
              <a:spcBef>
                <a:spcPts val="0"/>
              </a:spcBef>
              <a:spcAft>
                <a:spcPts val="600"/>
              </a:spcAft>
              <a:defRPr>
                <a:solidFill>
                  <a:srgbClr val="707073"/>
                </a:solidFill>
                <a:latin typeface="Franklin Gothic Book" panose="020B05030201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a:prstGeom prst="rect">
            <a:avLst/>
          </a:prstGeom>
        </p:spPr>
        <p:txBody>
          <a:bodyPr anchor="b"/>
          <a:lstStyle>
            <a:lvl1pPr marL="0" indent="0">
              <a:buNone/>
              <a:defRPr sz="2400" b="1">
                <a:solidFill>
                  <a:srgbClr val="7DC240"/>
                </a:solidFill>
                <a:latin typeface="Franklin Gothic Book" panose="020B05030201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a:prstGeom prst="rect">
            <a:avLst/>
          </a:prstGeom>
        </p:spPr>
        <p:txBody>
          <a:bodyPr/>
          <a:lstStyle>
            <a:lvl1pPr>
              <a:spcBef>
                <a:spcPts val="0"/>
              </a:spcBef>
              <a:spcAft>
                <a:spcPts val="600"/>
              </a:spcAft>
              <a:defRPr>
                <a:solidFill>
                  <a:srgbClr val="707073"/>
                </a:solidFill>
                <a:latin typeface="Franklin Gothic Book" panose="020B0503020102020204" pitchFamily="34" charset="0"/>
              </a:defRPr>
            </a:lvl1pPr>
            <a:lvl2pPr>
              <a:spcBef>
                <a:spcPts val="0"/>
              </a:spcBef>
              <a:spcAft>
                <a:spcPts val="600"/>
              </a:spcAft>
              <a:defRPr>
                <a:solidFill>
                  <a:srgbClr val="707073"/>
                </a:solidFill>
                <a:latin typeface="Franklin Gothic Book" panose="020B0503020102020204" pitchFamily="34" charset="0"/>
              </a:defRPr>
            </a:lvl2pPr>
            <a:lvl3pPr>
              <a:spcBef>
                <a:spcPts val="0"/>
              </a:spcBef>
              <a:spcAft>
                <a:spcPts val="600"/>
              </a:spcAft>
              <a:defRPr>
                <a:solidFill>
                  <a:srgbClr val="707073"/>
                </a:solidFill>
                <a:latin typeface="Franklin Gothic Book" panose="020B0503020102020204" pitchFamily="34" charset="0"/>
              </a:defRPr>
            </a:lvl3pPr>
            <a:lvl4pPr>
              <a:spcBef>
                <a:spcPts val="0"/>
              </a:spcBef>
              <a:spcAft>
                <a:spcPts val="600"/>
              </a:spcAft>
              <a:defRPr>
                <a:solidFill>
                  <a:srgbClr val="707073"/>
                </a:solidFill>
                <a:latin typeface="Franklin Gothic Book" panose="020B0503020102020204" pitchFamily="34" charset="0"/>
              </a:defRPr>
            </a:lvl4pPr>
            <a:lvl5pPr>
              <a:spcBef>
                <a:spcPts val="0"/>
              </a:spcBef>
              <a:spcAft>
                <a:spcPts val="600"/>
              </a:spcAft>
              <a:defRPr>
                <a:solidFill>
                  <a:srgbClr val="707073"/>
                </a:solidFill>
                <a:latin typeface="Franklin Gothic Book" panose="020B05030201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descr="ColorBar.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418263"/>
            <a:ext cx="1219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ubtitle 2"/>
          <p:cNvSpPr txBox="1">
            <a:spLocks/>
          </p:cNvSpPr>
          <p:nvPr/>
        </p:nvSpPr>
        <p:spPr bwMode="auto">
          <a:xfrm>
            <a:off x="609601" y="6604001"/>
            <a:ext cx="273261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400" baseline="30000">
                <a:solidFill>
                  <a:schemeClr val="bg1"/>
                </a:solidFill>
                <a:latin typeface="FranklinGothic-Demi" charset="0"/>
              </a:rPr>
              <a:t>www.Every-Mind.org</a:t>
            </a:r>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50256" y="5408814"/>
            <a:ext cx="1481328" cy="768149"/>
          </a:xfrm>
          <a:prstGeom prst="rect">
            <a:avLst/>
          </a:prstGeom>
        </p:spPr>
      </p:pic>
    </p:spTree>
    <p:extLst>
      <p:ext uri="{BB962C8B-B14F-4D97-AF65-F5344CB8AC3E}">
        <p14:creationId xmlns:p14="http://schemas.microsoft.com/office/powerpoint/2010/main" val="42510694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325563"/>
          </a:xfrm>
          <a:prstGeom prst="rect">
            <a:avLst/>
          </a:prstGeom>
        </p:spPr>
        <p:txBody>
          <a:bodyPr/>
          <a:lstStyle>
            <a:lvl1pPr>
              <a:defRPr b="1">
                <a:solidFill>
                  <a:srgbClr val="28B9B9"/>
                </a:solidFill>
                <a:latin typeface="Franklin Gothic Book" panose="020B0503020102020204" pitchFamily="34" charset="0"/>
              </a:defRPr>
            </a:lvl1pPr>
          </a:lstStyle>
          <a:p>
            <a:r>
              <a:rPr lang="en-US"/>
              <a:t>Click to edit Master title style</a:t>
            </a:r>
          </a:p>
        </p:txBody>
      </p:sp>
      <p:pic>
        <p:nvPicPr>
          <p:cNvPr id="6" name="Picture 5" descr="ColorBar.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418263"/>
            <a:ext cx="1219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ubtitle 2"/>
          <p:cNvSpPr txBox="1">
            <a:spLocks/>
          </p:cNvSpPr>
          <p:nvPr/>
        </p:nvSpPr>
        <p:spPr bwMode="auto">
          <a:xfrm>
            <a:off x="609601" y="6604001"/>
            <a:ext cx="273261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400" baseline="30000">
                <a:solidFill>
                  <a:schemeClr val="bg1"/>
                </a:solidFill>
                <a:latin typeface="FranklinGothic-Demi" charset="0"/>
              </a:rPr>
              <a:t>www.Every-Mind.org</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50256" y="5408814"/>
            <a:ext cx="1481328" cy="768149"/>
          </a:xfrm>
          <a:prstGeom prst="rect">
            <a:avLst/>
          </a:prstGeom>
        </p:spPr>
      </p:pic>
    </p:spTree>
    <p:extLst>
      <p:ext uri="{BB962C8B-B14F-4D97-AF65-F5344CB8AC3E}">
        <p14:creationId xmlns:p14="http://schemas.microsoft.com/office/powerpoint/2010/main" val="16742861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olorBar.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418263"/>
            <a:ext cx="1219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ubtitle 2"/>
          <p:cNvSpPr txBox="1">
            <a:spLocks/>
          </p:cNvSpPr>
          <p:nvPr/>
        </p:nvSpPr>
        <p:spPr bwMode="auto">
          <a:xfrm>
            <a:off x="609601" y="6604001"/>
            <a:ext cx="273261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400" baseline="30000">
                <a:solidFill>
                  <a:schemeClr val="bg1"/>
                </a:solidFill>
                <a:latin typeface="FranklinGothic-Demi" charset="0"/>
              </a:rPr>
              <a:t>www.Every-Mind.org</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50256" y="5408814"/>
            <a:ext cx="1481328" cy="768149"/>
          </a:xfrm>
          <a:prstGeom prst="rect">
            <a:avLst/>
          </a:prstGeom>
        </p:spPr>
      </p:pic>
    </p:spTree>
    <p:extLst>
      <p:ext uri="{BB962C8B-B14F-4D97-AF65-F5344CB8AC3E}">
        <p14:creationId xmlns:p14="http://schemas.microsoft.com/office/powerpoint/2010/main" val="29649410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solidFill>
                  <a:srgbClr val="28B9B9"/>
                </a:solidFill>
                <a:latin typeface="Franklin Gothic Book" panose="020B0503020102020204" pitchFamily="34" charset="0"/>
              </a:defRPr>
            </a:lvl1pPr>
          </a:lstStyle>
          <a:p>
            <a:r>
              <a:rPr lang="en-US"/>
              <a:t>Click to edit Master title style</a:t>
            </a:r>
          </a:p>
        </p:txBody>
      </p:sp>
      <p:sp>
        <p:nvSpPr>
          <p:cNvPr id="3" name="Content Placeholder 2"/>
          <p:cNvSpPr>
            <a:spLocks noGrp="1"/>
          </p:cNvSpPr>
          <p:nvPr>
            <p:ph idx="1"/>
          </p:nvPr>
        </p:nvSpPr>
        <p:spPr>
          <a:xfrm>
            <a:off x="5183188" y="531814"/>
            <a:ext cx="6512101" cy="4846320"/>
          </a:xfrm>
          <a:prstGeom prst="rect">
            <a:avLst/>
          </a:prstGeom>
        </p:spPr>
        <p:txBody>
          <a:bodyPr/>
          <a:lstStyle>
            <a:lvl1pPr>
              <a:spcBef>
                <a:spcPts val="0"/>
              </a:spcBef>
              <a:spcAft>
                <a:spcPts val="600"/>
              </a:spcAft>
              <a:defRPr sz="3200">
                <a:solidFill>
                  <a:srgbClr val="707073"/>
                </a:solidFill>
                <a:latin typeface="Franklin Gothic Book" panose="020B0503020102020204" pitchFamily="34" charset="0"/>
              </a:defRPr>
            </a:lvl1pPr>
            <a:lvl2pPr>
              <a:spcBef>
                <a:spcPts val="0"/>
              </a:spcBef>
              <a:spcAft>
                <a:spcPts val="600"/>
              </a:spcAft>
              <a:defRPr sz="2800">
                <a:solidFill>
                  <a:srgbClr val="707073"/>
                </a:solidFill>
                <a:latin typeface="Franklin Gothic Book" panose="020B0503020102020204" pitchFamily="34" charset="0"/>
              </a:defRPr>
            </a:lvl2pPr>
            <a:lvl3pPr>
              <a:spcBef>
                <a:spcPts val="0"/>
              </a:spcBef>
              <a:spcAft>
                <a:spcPts val="600"/>
              </a:spcAft>
              <a:defRPr sz="2400">
                <a:solidFill>
                  <a:srgbClr val="707073"/>
                </a:solidFill>
                <a:latin typeface="Franklin Gothic Book" panose="020B0503020102020204" pitchFamily="34" charset="0"/>
              </a:defRPr>
            </a:lvl3pPr>
            <a:lvl4pPr>
              <a:spcBef>
                <a:spcPts val="0"/>
              </a:spcBef>
              <a:spcAft>
                <a:spcPts val="600"/>
              </a:spcAft>
              <a:defRPr sz="2000">
                <a:solidFill>
                  <a:srgbClr val="707073"/>
                </a:solidFill>
                <a:latin typeface="Franklin Gothic Book" panose="020B0503020102020204" pitchFamily="34" charset="0"/>
              </a:defRPr>
            </a:lvl4pPr>
            <a:lvl5pPr>
              <a:spcBef>
                <a:spcPts val="0"/>
              </a:spcBef>
              <a:spcAft>
                <a:spcPts val="600"/>
              </a:spcAft>
              <a:defRPr sz="2000">
                <a:solidFill>
                  <a:srgbClr val="707073"/>
                </a:solidFill>
                <a:latin typeface="Franklin Gothic Book" panose="020B0503020102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399"/>
            <a:ext cx="3932237" cy="4206240"/>
          </a:xfrm>
          <a:prstGeom prst="rect">
            <a:avLst/>
          </a:prstGeom>
        </p:spPr>
        <p:txBody>
          <a:bodyPr/>
          <a:lstStyle>
            <a:lvl1pPr marL="0" indent="0">
              <a:buNone/>
              <a:defRPr sz="1600">
                <a:solidFill>
                  <a:srgbClr val="7DC240"/>
                </a:solidFill>
                <a:latin typeface="Franklin Gothic Book" panose="020B05030201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8" name="Picture 7" descr="ColorBar.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418263"/>
            <a:ext cx="1219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ubtitle 2"/>
          <p:cNvSpPr txBox="1">
            <a:spLocks/>
          </p:cNvSpPr>
          <p:nvPr/>
        </p:nvSpPr>
        <p:spPr bwMode="auto">
          <a:xfrm>
            <a:off x="609601" y="6604001"/>
            <a:ext cx="273261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400" baseline="30000">
                <a:solidFill>
                  <a:schemeClr val="bg1"/>
                </a:solidFill>
                <a:latin typeface="FranklinGothic-Demi" charset="0"/>
              </a:rPr>
              <a:t>www.Every-Mind.org</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50256" y="5408814"/>
            <a:ext cx="1481328" cy="768149"/>
          </a:xfrm>
          <a:prstGeom prst="rect">
            <a:avLst/>
          </a:prstGeom>
        </p:spPr>
      </p:pic>
    </p:spTree>
    <p:extLst>
      <p:ext uri="{BB962C8B-B14F-4D97-AF65-F5344CB8AC3E}">
        <p14:creationId xmlns:p14="http://schemas.microsoft.com/office/powerpoint/2010/main" val="1516361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b="1">
                <a:solidFill>
                  <a:srgbClr val="28B9B9"/>
                </a:solidFill>
                <a:latin typeface="Franklin Gothic Book" panose="020B0503020102020204" pitchFamily="34" charset="0"/>
              </a:defRPr>
            </a:lvl1pPr>
          </a:lstStyle>
          <a:p>
            <a:r>
              <a:rPr lang="en-US"/>
              <a:t>Click to edit Master title style</a:t>
            </a:r>
          </a:p>
        </p:txBody>
      </p:sp>
      <p:sp>
        <p:nvSpPr>
          <p:cNvPr id="3" name="Picture Placeholder 2"/>
          <p:cNvSpPr>
            <a:spLocks noGrp="1" noChangeAspect="1"/>
          </p:cNvSpPr>
          <p:nvPr>
            <p:ph type="pic" idx="1"/>
          </p:nvPr>
        </p:nvSpPr>
        <p:spPr>
          <a:xfrm>
            <a:off x="5183188" y="987427"/>
            <a:ext cx="6172200" cy="4873625"/>
          </a:xfrm>
          <a:prstGeom prst="rect">
            <a:avLst/>
          </a:prstGeom>
        </p:spPr>
        <p:txBody>
          <a:bodyPr anchor="t"/>
          <a:lstStyle>
            <a:lvl1pPr marL="0" indent="0">
              <a:buNone/>
              <a:defRPr sz="3200">
                <a:solidFill>
                  <a:srgbClr val="707073"/>
                </a:solidFill>
                <a:latin typeface="Franklin Gothic Book" panose="020B05030201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399"/>
            <a:ext cx="3932237" cy="4206240"/>
          </a:xfrm>
          <a:prstGeom prst="rect">
            <a:avLst/>
          </a:prstGeom>
        </p:spPr>
        <p:txBody>
          <a:bodyPr/>
          <a:lstStyle>
            <a:lvl1pPr marL="0" indent="0">
              <a:buNone/>
              <a:defRPr sz="1600" b="1">
                <a:solidFill>
                  <a:srgbClr val="7DC240"/>
                </a:solidFill>
                <a:latin typeface="Franklin Gothic Book" panose="020B05030201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8" name="Picture 7" descr="ColorBar.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418263"/>
            <a:ext cx="1219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ubtitle 2"/>
          <p:cNvSpPr txBox="1">
            <a:spLocks/>
          </p:cNvSpPr>
          <p:nvPr/>
        </p:nvSpPr>
        <p:spPr bwMode="auto">
          <a:xfrm>
            <a:off x="609601" y="6604001"/>
            <a:ext cx="273261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400" baseline="30000">
                <a:solidFill>
                  <a:schemeClr val="bg1"/>
                </a:solidFill>
                <a:latin typeface="FranklinGothic-Demi" charset="0"/>
              </a:rPr>
              <a:t>www.Every-Mind.org</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50256" y="5408814"/>
            <a:ext cx="1481328" cy="768149"/>
          </a:xfrm>
          <a:prstGeom prst="rect">
            <a:avLst/>
          </a:prstGeom>
        </p:spPr>
      </p:pic>
    </p:spTree>
    <p:extLst>
      <p:ext uri="{BB962C8B-B14F-4D97-AF65-F5344CB8AC3E}">
        <p14:creationId xmlns:p14="http://schemas.microsoft.com/office/powerpoint/2010/main" val="4823588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image" Target="../media/image1.jpeg"/><Relationship Id="rId5" Type="http://schemas.openxmlformats.org/officeDocument/2006/relationships/slideLayout" Target="../slideLayouts/slideLayout15.xml"/><Relationship Id="rId10" Type="http://schemas.openxmlformats.org/officeDocument/2006/relationships/theme" Target="../theme/theme2.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theme" Target="../theme/theme3.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olorBar.jpg"/>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0" y="6418263"/>
            <a:ext cx="1219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ubtitle 2"/>
          <p:cNvSpPr txBox="1">
            <a:spLocks/>
          </p:cNvSpPr>
          <p:nvPr userDrawn="1"/>
        </p:nvSpPr>
        <p:spPr bwMode="auto">
          <a:xfrm>
            <a:off x="609601" y="6604001"/>
            <a:ext cx="273261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400" baseline="30000">
                <a:solidFill>
                  <a:schemeClr val="bg1"/>
                </a:solidFill>
                <a:latin typeface="FranklinGothic-Demi" charset="0"/>
              </a:rPr>
              <a:t>www.Every-Mind.org</a:t>
            </a:r>
          </a:p>
        </p:txBody>
      </p:sp>
    </p:spTree>
    <p:extLst>
      <p:ext uri="{BB962C8B-B14F-4D97-AF65-F5344CB8AC3E}">
        <p14:creationId xmlns:p14="http://schemas.microsoft.com/office/powerpoint/2010/main" val="3916060523"/>
      </p:ext>
    </p:extLst>
  </p:cSld>
  <p:clrMap bg1="lt1" tx1="dk1" bg2="lt2" tx2="dk2" accent1="accent1" accent2="accent2" accent3="accent3" accent4="accent4" accent5="accent5" accent6="accent6" hlink="hlink" folHlink="folHlink"/>
  <p:sldLayoutIdLst>
    <p:sldLayoutId id="2147483670"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1" r:id="rId10"/>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33" descr="ColorBar.jpg"/>
          <p:cNvPicPr preferRelativeResize="0"/>
          <p:nvPr/>
        </p:nvPicPr>
        <p:blipFill rotWithShape="1">
          <a:blip r:embed="rId11">
            <a:alphaModFix/>
          </a:blip>
          <a:srcRect/>
          <a:stretch/>
        </p:blipFill>
        <p:spPr>
          <a:xfrm>
            <a:off x="0" y="6418263"/>
            <a:ext cx="12192000" cy="457200"/>
          </a:xfrm>
          <a:prstGeom prst="rect">
            <a:avLst/>
          </a:prstGeom>
          <a:noFill/>
          <a:ln>
            <a:noFill/>
          </a:ln>
        </p:spPr>
      </p:pic>
      <p:sp>
        <p:nvSpPr>
          <p:cNvPr id="11" name="Google Shape;11;p33"/>
          <p:cNvSpPr txBox="1"/>
          <p:nvPr/>
        </p:nvSpPr>
        <p:spPr>
          <a:xfrm>
            <a:off x="609601" y="6604001"/>
            <a:ext cx="2732617" cy="24606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lt1"/>
              </a:buClr>
              <a:buSzPts val="1400"/>
              <a:buFont typeface="Arial"/>
              <a:buNone/>
            </a:pPr>
            <a:r>
              <a:rPr lang="en-US" sz="1400" b="0" i="0" u="none" strike="noStrike" cap="none" baseline="30000">
                <a:solidFill>
                  <a:schemeClr val="lt1"/>
                </a:solidFill>
                <a:latin typeface="Franklin Gothic"/>
                <a:ea typeface="Franklin Gothic"/>
                <a:cs typeface="Franklin Gothic"/>
                <a:sym typeface="Franklin Gothic"/>
              </a:rPr>
              <a:t>www.Every-Mind.org</a:t>
            </a:r>
            <a:endParaRPr sz="14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35D40BC-DABA-E848-B80E-9ED2B59C775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1B83F98-29C9-E142-A651-91E807890F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E552A3-2242-114F-8CA2-B6E982A00EF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0353CD-9BAC-3145-BB95-D9B5149AD6F3}" type="datetimeFigureOut">
              <a:rPr lang="en-US" smtClean="0"/>
              <a:t>7/17/2024</a:t>
            </a:fld>
            <a:endParaRPr lang="en-US"/>
          </a:p>
        </p:txBody>
      </p:sp>
      <p:sp>
        <p:nvSpPr>
          <p:cNvPr id="5" name="Footer Placeholder 4">
            <a:extLst>
              <a:ext uri="{FF2B5EF4-FFF2-40B4-BE49-F238E27FC236}">
                <a16:creationId xmlns:a16="http://schemas.microsoft.com/office/drawing/2014/main" id="{3F33F12A-8B99-264E-AE1D-1A36C124EE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863182F-4F1E-0343-B790-361E3D6417D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F0317E-E9FD-9B49-9D0D-D1882BFEAFD2}" type="slidenum">
              <a:rPr lang="en-US" smtClean="0"/>
              <a:t>‹#›</a:t>
            </a:fld>
            <a:endParaRPr lang="en-US"/>
          </a:p>
        </p:txBody>
      </p:sp>
    </p:spTree>
    <p:extLst>
      <p:ext uri="{BB962C8B-B14F-4D97-AF65-F5344CB8AC3E}">
        <p14:creationId xmlns:p14="http://schemas.microsoft.com/office/powerpoint/2010/main" val="2296554782"/>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 id="214748368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ideo" Target="https://www.youtube.com/embed/23R0bFHMBXQ" TargetMode="External"/><Relationship Id="rId5" Type="http://schemas.openxmlformats.org/officeDocument/2006/relationships/hyperlink" Target="https://swimmingshortfilm.com/" TargetMode="External"/><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ideo" Target="https://www.youtube.com/embed/l2zLCCRT-nE" TargetMode="External"/><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9.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eg"/><Relationship Id="rId1" Type="http://schemas.openxmlformats.org/officeDocument/2006/relationships/slideLayout" Target="../slideLayouts/slideLayout4.xml"/><Relationship Id="rId5" Type="http://schemas.openxmlformats.org/officeDocument/2006/relationships/image" Target="../media/image45.png"/><Relationship Id="rId4" Type="http://schemas.openxmlformats.org/officeDocument/2006/relationships/image" Target="../media/image44.png"/></Relationships>
</file>

<file path=ppt/slides/_rels/slide27.xml.rels><?xml version="1.0" encoding="UTF-8" standalone="yes"?>
<Relationships xmlns="http://schemas.openxmlformats.org/package/2006/relationships"><Relationship Id="rId3" Type="http://schemas.openxmlformats.org/officeDocument/2006/relationships/image" Target="../media/image46.jpeg"/><Relationship Id="rId7" Type="http://schemas.openxmlformats.org/officeDocument/2006/relationships/image" Target="../media/image50.png"/><Relationship Id="rId2" Type="http://schemas.openxmlformats.org/officeDocument/2006/relationships/notesSlide" Target="../notesSlides/notesSlide19.xml"/><Relationship Id="rId1" Type="http://schemas.openxmlformats.org/officeDocument/2006/relationships/slideLayout" Target="../slideLayouts/slideLayout13.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diagramLayout" Target="../diagrams/layout2.xml"/><Relationship Id="rId7" Type="http://schemas.openxmlformats.org/officeDocument/2006/relationships/image" Target="../media/image20.jpeg"/><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microsoft.com/office/2018/10/relationships/comments" Target="../comments/modernComment_102_1F64456F.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8.xml.rels><?xml version="1.0" encoding="UTF-8" standalone="yes"?>
<Relationships xmlns="http://schemas.openxmlformats.org/package/2006/relationships"><Relationship Id="rId3" Type="http://schemas.microsoft.com/office/2018/10/relationships/comments" Target="../comments/modernComment_160_646460E3.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7C142D7F-F56F-4AAD-A517-CEA505AF72DB}"/>
              </a:ext>
            </a:extLst>
          </p:cNvPr>
          <p:cNvSpPr>
            <a:spLocks noGrp="1"/>
          </p:cNvSpPr>
          <p:nvPr>
            <p:ph type="title"/>
          </p:nvPr>
        </p:nvSpPr>
        <p:spPr>
          <a:xfrm>
            <a:off x="609601" y="2346326"/>
            <a:ext cx="6555447" cy="2159280"/>
          </a:xfrm>
        </p:spPr>
        <p:txBody>
          <a:bodyPr lIns="91440" tIns="45720" rIns="91440" bIns="45720" anchor="t"/>
          <a:lstStyle/>
          <a:p>
            <a:pPr algn="ctr"/>
            <a:r>
              <a:rPr lang="en-US"/>
              <a:t>Mental Health Crises </a:t>
            </a:r>
            <a:br>
              <a:rPr lang="en-US"/>
            </a:br>
            <a:r>
              <a:rPr lang="en-US"/>
              <a:t>and </a:t>
            </a:r>
            <a:br>
              <a:rPr lang="en-US"/>
            </a:br>
            <a:r>
              <a:rPr lang="en-US"/>
              <a:t>How To Help</a:t>
            </a:r>
          </a:p>
        </p:txBody>
      </p:sp>
    </p:spTree>
    <p:extLst>
      <p:ext uri="{BB962C8B-B14F-4D97-AF65-F5344CB8AC3E}">
        <p14:creationId xmlns:p14="http://schemas.microsoft.com/office/powerpoint/2010/main" val="2341234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1" y="365126"/>
            <a:ext cx="10515600" cy="703402"/>
          </a:xfrm>
        </p:spPr>
        <p:txBody>
          <a:bodyPr/>
          <a:lstStyle/>
          <a:p>
            <a:r>
              <a:rPr lang="en-US"/>
              <a:t>Swimming</a:t>
            </a:r>
          </a:p>
        </p:txBody>
      </p:sp>
      <p:pic>
        <p:nvPicPr>
          <p:cNvPr id="6" name="23R0bFHMBXQ"/>
          <p:cNvPicPr>
            <a:picLocks noGrp="1" noRot="1" noChangeAspect="1"/>
          </p:cNvPicPr>
          <p:nvPr>
            <p:ph idx="1"/>
            <a:videoFile r:link="rId1"/>
          </p:nvPr>
        </p:nvPicPr>
        <p:blipFill>
          <a:blip r:embed="rId4"/>
          <a:stretch>
            <a:fillRect/>
          </a:stretch>
        </p:blipFill>
        <p:spPr>
          <a:xfrm>
            <a:off x="980941" y="1216988"/>
            <a:ext cx="8470502" cy="4842467"/>
          </a:xfrm>
          <a:prstGeom prst="rect">
            <a:avLst/>
          </a:prstGeom>
        </p:spPr>
      </p:pic>
      <p:sp>
        <p:nvSpPr>
          <p:cNvPr id="5" name="TextBox 4"/>
          <p:cNvSpPr txBox="1"/>
          <p:nvPr/>
        </p:nvSpPr>
        <p:spPr>
          <a:xfrm>
            <a:off x="2613891" y="6465455"/>
            <a:ext cx="3860800" cy="369332"/>
          </a:xfrm>
          <a:prstGeom prst="rect">
            <a:avLst/>
          </a:prstGeom>
          <a:noFill/>
        </p:spPr>
        <p:txBody>
          <a:bodyPr wrap="square" rtlCol="0">
            <a:spAutoFit/>
          </a:bodyPr>
          <a:lstStyle/>
          <a:p>
            <a:r>
              <a:rPr lang="en-US">
                <a:hlinkClick r:id="rId5"/>
              </a:rPr>
              <a:t>https://swimmingshortfilm.com/</a:t>
            </a:r>
            <a:endParaRPr lang="en-US"/>
          </a:p>
        </p:txBody>
      </p:sp>
    </p:spTree>
    <p:extLst>
      <p:ext uri="{BB962C8B-B14F-4D97-AF65-F5344CB8AC3E}">
        <p14:creationId xmlns:p14="http://schemas.microsoft.com/office/powerpoint/2010/main" val="8146665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B6DADB6F-0BC2-4139-A9CD-32F058DC001B}"/>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1539" t="6306" r="15730" b="3243"/>
          <a:stretch/>
        </p:blipFill>
        <p:spPr bwMode="auto">
          <a:xfrm>
            <a:off x="4239734" y="4315577"/>
            <a:ext cx="2914830" cy="2066730"/>
          </a:xfrm>
          <a:prstGeom prst="rect">
            <a:avLst/>
          </a:prstGeom>
          <a:noFill/>
          <a:extLst>
            <a:ext uri="{909E8E84-426E-40DD-AFC4-6F175D3DCCD1}">
              <a14:hiddenFill xmlns:a14="http://schemas.microsoft.com/office/drawing/2010/main">
                <a:solidFill>
                  <a:srgbClr val="FFFFFF"/>
                </a:solidFill>
              </a14:hiddenFill>
            </a:ext>
          </a:extLst>
        </p:spPr>
      </p:pic>
      <p:sp>
        <p:nvSpPr>
          <p:cNvPr id="36866" name="Rectangle 2"/>
          <p:cNvSpPr>
            <a:spLocks noGrp="1" noChangeArrowheads="1"/>
          </p:cNvSpPr>
          <p:nvPr>
            <p:ph type="title"/>
          </p:nvPr>
        </p:nvSpPr>
        <p:spPr>
          <a:xfrm>
            <a:off x="593626" y="89566"/>
            <a:ext cx="3587037" cy="866193"/>
          </a:xfrm>
        </p:spPr>
        <p:txBody>
          <a:bodyPr lIns="91440" tIns="45720" rIns="91440" bIns="45720" anchor="ctr" anchorCtr="0"/>
          <a:lstStyle/>
          <a:p>
            <a:r>
              <a:rPr lang="en-US" altLang="en-US">
                <a:latin typeface="Franklin Gothic Book"/>
              </a:rPr>
              <a:t>Warning Signs</a:t>
            </a:r>
          </a:p>
        </p:txBody>
      </p:sp>
      <p:sp>
        <p:nvSpPr>
          <p:cNvPr id="36868" name="Rectangle 4"/>
          <p:cNvSpPr>
            <a:spLocks noGrp="1" noChangeArrowheads="1"/>
          </p:cNvSpPr>
          <p:nvPr>
            <p:ph sz="half" idx="2"/>
          </p:nvPr>
        </p:nvSpPr>
        <p:spPr>
          <a:xfrm>
            <a:off x="6147954" y="974115"/>
            <a:ext cx="5911263" cy="3654801"/>
          </a:xfrm>
        </p:spPr>
        <p:txBody>
          <a:bodyPr lIns="91440" tIns="45720" rIns="91440" bIns="45720" anchor="t"/>
          <a:lstStyle/>
          <a:p>
            <a:pPr indent="-274320" eaLnBrk="1" hangingPunct="1">
              <a:lnSpc>
                <a:spcPct val="100000"/>
              </a:lnSpc>
              <a:buClr>
                <a:srgbClr val="28B9B9"/>
              </a:buClr>
            </a:pPr>
            <a:r>
              <a:rPr lang="en-US" altLang="en-US" sz="2400">
                <a:solidFill>
                  <a:schemeClr val="tx1">
                    <a:lumMod val="65000"/>
                    <a:lumOff val="35000"/>
                  </a:schemeClr>
                </a:solidFill>
                <a:latin typeface="+mn-lt"/>
              </a:rPr>
              <a:t>Feelings of:</a:t>
            </a:r>
          </a:p>
          <a:p>
            <a:pPr marL="457200" lvl="1" indent="-182880" eaLnBrk="1" hangingPunct="1">
              <a:lnSpc>
                <a:spcPct val="100000"/>
              </a:lnSpc>
              <a:buClr>
                <a:srgbClr val="28B9B9"/>
              </a:buClr>
              <a:buFont typeface=".AppleSystemUIFont" charset="-120"/>
              <a:buChar char="-"/>
            </a:pPr>
            <a:r>
              <a:rPr lang="en-US" altLang="en-US">
                <a:solidFill>
                  <a:schemeClr val="tx1">
                    <a:lumMod val="65000"/>
                    <a:lumOff val="35000"/>
                  </a:schemeClr>
                </a:solidFill>
                <a:latin typeface="+mn-lt"/>
              </a:rPr>
              <a:t>Guilt</a:t>
            </a:r>
          </a:p>
          <a:p>
            <a:pPr marL="457200" lvl="1" indent="-182880" eaLnBrk="1" hangingPunct="1">
              <a:lnSpc>
                <a:spcPct val="100000"/>
              </a:lnSpc>
              <a:buClr>
                <a:srgbClr val="28B9B9"/>
              </a:buClr>
              <a:buFont typeface=".AppleSystemUIFont" charset="-120"/>
              <a:buChar char="-"/>
            </a:pPr>
            <a:r>
              <a:rPr lang="en-US" altLang="en-US">
                <a:solidFill>
                  <a:schemeClr val="tx1">
                    <a:lumMod val="65000"/>
                    <a:lumOff val="35000"/>
                  </a:schemeClr>
                </a:solidFill>
                <a:latin typeface="+mn-lt"/>
              </a:rPr>
              <a:t>Hopelessness</a:t>
            </a:r>
          </a:p>
          <a:p>
            <a:pPr marL="457200" lvl="1" indent="-182880" eaLnBrk="1" hangingPunct="1">
              <a:lnSpc>
                <a:spcPct val="100000"/>
              </a:lnSpc>
              <a:buClr>
                <a:srgbClr val="28B9B9"/>
              </a:buClr>
              <a:buFont typeface=".AppleSystemUIFont" charset="-120"/>
              <a:buChar char="-"/>
            </a:pPr>
            <a:r>
              <a:rPr lang="en-US" altLang="en-US">
                <a:solidFill>
                  <a:schemeClr val="tx1">
                    <a:lumMod val="65000"/>
                    <a:lumOff val="35000"/>
                  </a:schemeClr>
                </a:solidFill>
                <a:latin typeface="+mn-lt"/>
              </a:rPr>
              <a:t>Worthlessness</a:t>
            </a:r>
          </a:p>
          <a:p>
            <a:pPr marL="457200" lvl="1" indent="-182880" eaLnBrk="1" hangingPunct="1">
              <a:lnSpc>
                <a:spcPct val="100000"/>
              </a:lnSpc>
              <a:buClr>
                <a:srgbClr val="28B9B9"/>
              </a:buClr>
              <a:buFont typeface=".AppleSystemUIFont" charset="-120"/>
              <a:buChar char="-"/>
            </a:pPr>
            <a:r>
              <a:rPr lang="en-US" altLang="en-US">
                <a:solidFill>
                  <a:schemeClr val="tx1">
                    <a:lumMod val="65000"/>
                    <a:lumOff val="35000"/>
                  </a:schemeClr>
                </a:solidFill>
                <a:latin typeface="+mn-lt"/>
              </a:rPr>
              <a:t>Helplessness</a:t>
            </a:r>
          </a:p>
          <a:p>
            <a:pPr indent="-274320" eaLnBrk="1" hangingPunct="1">
              <a:lnSpc>
                <a:spcPct val="100000"/>
              </a:lnSpc>
              <a:buClr>
                <a:srgbClr val="28B9B9"/>
              </a:buClr>
            </a:pPr>
            <a:r>
              <a:rPr lang="en-US" altLang="en-US" sz="2400">
                <a:solidFill>
                  <a:schemeClr val="tx1">
                    <a:lumMod val="65000"/>
                    <a:lumOff val="35000"/>
                  </a:schemeClr>
                </a:solidFill>
                <a:latin typeface="+mn-lt"/>
              </a:rPr>
              <a:t>Engaging in self-destructive or risk-taking behaviors</a:t>
            </a:r>
          </a:p>
          <a:p>
            <a:pPr indent="-274320" eaLnBrk="1" hangingPunct="1">
              <a:lnSpc>
                <a:spcPct val="100000"/>
              </a:lnSpc>
              <a:buClr>
                <a:srgbClr val="28B9B9"/>
              </a:buClr>
            </a:pPr>
            <a:r>
              <a:rPr lang="en-US" altLang="en-US" sz="2400">
                <a:solidFill>
                  <a:schemeClr val="tx1">
                    <a:lumMod val="65000"/>
                    <a:lumOff val="35000"/>
                  </a:schemeClr>
                </a:solidFill>
                <a:latin typeface="+mn-lt"/>
              </a:rPr>
              <a:t>Sudden peace of mind</a:t>
            </a:r>
          </a:p>
        </p:txBody>
      </p:sp>
      <p:sp>
        <p:nvSpPr>
          <p:cNvPr id="36867" name="Rectangle 3"/>
          <p:cNvSpPr>
            <a:spLocks noGrp="1" noChangeArrowheads="1"/>
          </p:cNvSpPr>
          <p:nvPr>
            <p:ph sz="half" idx="1"/>
          </p:nvPr>
        </p:nvSpPr>
        <p:spPr>
          <a:xfrm>
            <a:off x="184737" y="974115"/>
            <a:ext cx="5911262" cy="5048316"/>
          </a:xfrm>
        </p:spPr>
        <p:txBody>
          <a:bodyPr lIns="91440" tIns="45720" rIns="91440" bIns="45720" anchor="t"/>
          <a:lstStyle/>
          <a:p>
            <a:pPr indent="-274320">
              <a:lnSpc>
                <a:spcPct val="100000"/>
              </a:lnSpc>
              <a:buClr>
                <a:srgbClr val="28B9B9"/>
              </a:buClr>
            </a:pPr>
            <a:r>
              <a:rPr lang="en-US" altLang="en-US" sz="2400">
                <a:solidFill>
                  <a:schemeClr val="tx1">
                    <a:lumMod val="65000"/>
                    <a:lumOff val="35000"/>
                  </a:schemeClr>
                </a:solidFill>
                <a:latin typeface="+mn-lt"/>
              </a:rPr>
              <a:t>Feelings of intense, on-going sadness</a:t>
            </a:r>
          </a:p>
          <a:p>
            <a:pPr indent="-274320">
              <a:lnSpc>
                <a:spcPct val="100000"/>
              </a:lnSpc>
              <a:buClr>
                <a:srgbClr val="28B9B9"/>
              </a:buClr>
            </a:pPr>
            <a:r>
              <a:rPr lang="en-US" altLang="en-US" sz="2400">
                <a:solidFill>
                  <a:schemeClr val="tx1">
                    <a:lumMod val="65000"/>
                    <a:lumOff val="35000"/>
                  </a:schemeClr>
                </a:solidFill>
                <a:latin typeface="+mn-lt"/>
              </a:rPr>
              <a:t>Inability to concentrate and difficulty making decisions (d</a:t>
            </a:r>
            <a:r>
              <a:rPr lang="en-US" sz="2400">
                <a:solidFill>
                  <a:schemeClr val="tx1">
                    <a:lumMod val="65000"/>
                    <a:lumOff val="35000"/>
                  </a:schemeClr>
                </a:solidFill>
                <a:latin typeface="+mn-lt"/>
              </a:rPr>
              <a:t>ecrease in work efficiency)</a:t>
            </a:r>
          </a:p>
          <a:p>
            <a:pPr indent="-274320">
              <a:lnSpc>
                <a:spcPct val="100000"/>
              </a:lnSpc>
              <a:buClr>
                <a:srgbClr val="28B9B9"/>
              </a:buClr>
            </a:pPr>
            <a:r>
              <a:rPr lang="en-US" altLang="en-US" sz="2400">
                <a:solidFill>
                  <a:schemeClr val="tx1">
                    <a:lumMod val="65000"/>
                    <a:lumOff val="35000"/>
                  </a:schemeClr>
                </a:solidFill>
                <a:latin typeface="+mn-lt"/>
              </a:rPr>
              <a:t>Loss of interest in activities and friends</a:t>
            </a:r>
          </a:p>
          <a:p>
            <a:pPr indent="-274320" eaLnBrk="1" hangingPunct="1">
              <a:lnSpc>
                <a:spcPct val="100000"/>
              </a:lnSpc>
              <a:buClr>
                <a:srgbClr val="28B9B9"/>
              </a:buClr>
            </a:pPr>
            <a:r>
              <a:rPr lang="en-US" altLang="en-US" sz="2400">
                <a:solidFill>
                  <a:schemeClr val="tx1">
                    <a:lumMod val="65000"/>
                    <a:lumOff val="35000"/>
                  </a:schemeClr>
                </a:solidFill>
                <a:latin typeface="+mn-lt"/>
              </a:rPr>
              <a:t>Withdrawal and/or isolating themselves</a:t>
            </a:r>
          </a:p>
          <a:p>
            <a:pPr indent="-274320" eaLnBrk="1" hangingPunct="1">
              <a:lnSpc>
                <a:spcPct val="100000"/>
              </a:lnSpc>
              <a:buClr>
                <a:srgbClr val="28B9B9"/>
              </a:buClr>
            </a:pPr>
            <a:r>
              <a:rPr lang="en-US" altLang="en-US" sz="2400">
                <a:solidFill>
                  <a:schemeClr val="tx1">
                    <a:lumMod val="65000"/>
                    <a:lumOff val="35000"/>
                  </a:schemeClr>
                </a:solidFill>
                <a:latin typeface="+mn-lt"/>
              </a:rPr>
              <a:t>Thoughts of suicide or death</a:t>
            </a:r>
          </a:p>
          <a:p>
            <a:pPr indent="-274320" eaLnBrk="1" hangingPunct="1">
              <a:lnSpc>
                <a:spcPct val="100000"/>
              </a:lnSpc>
              <a:buClr>
                <a:srgbClr val="28B9B9"/>
              </a:buClr>
            </a:pPr>
            <a:r>
              <a:rPr lang="en-US" altLang="en-US" sz="2400">
                <a:solidFill>
                  <a:schemeClr val="tx1">
                    <a:lumMod val="65000"/>
                    <a:lumOff val="35000"/>
                  </a:schemeClr>
                </a:solidFill>
                <a:latin typeface="+mn-lt"/>
              </a:rPr>
              <a:t>Changes in behavior and/or personality</a:t>
            </a:r>
          </a:p>
          <a:p>
            <a:pPr lvl="1" indent="-274320">
              <a:lnSpc>
                <a:spcPct val="100000"/>
              </a:lnSpc>
              <a:buClr>
                <a:srgbClr val="28B9B9"/>
              </a:buClr>
            </a:pPr>
            <a:r>
              <a:rPr lang="en-US" altLang="en-US" sz="2000">
                <a:solidFill>
                  <a:schemeClr val="tx1">
                    <a:lumMod val="65000"/>
                    <a:lumOff val="35000"/>
                  </a:schemeClr>
                </a:solidFill>
                <a:latin typeface="+mn-lt"/>
              </a:rPr>
              <a:t>i.e. no longer bubbly</a:t>
            </a:r>
          </a:p>
        </p:txBody>
      </p:sp>
    </p:spTree>
    <p:extLst>
      <p:ext uri="{BB962C8B-B14F-4D97-AF65-F5344CB8AC3E}">
        <p14:creationId xmlns:p14="http://schemas.microsoft.com/office/powerpoint/2010/main" val="3983757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614432" y="240829"/>
            <a:ext cx="10405872" cy="953311"/>
          </a:xfrm>
        </p:spPr>
        <p:txBody>
          <a:bodyPr lIns="91440" tIns="45720" rIns="91440" bIns="45720" anchor="ctr" anchorCtr="0"/>
          <a:lstStyle/>
          <a:p>
            <a:r>
              <a:rPr lang="en-US" altLang="en-US" sz="4000" u="sng">
                <a:latin typeface="Franklin Gothic Book"/>
              </a:rPr>
              <a:t>Physical Warning Signs</a:t>
            </a:r>
            <a:r>
              <a:rPr lang="en-US" altLang="en-US" sz="4000">
                <a:latin typeface="Franklin Gothic Book"/>
              </a:rPr>
              <a:t> of a Possible Pending Mental Health Crisis</a:t>
            </a:r>
          </a:p>
        </p:txBody>
      </p:sp>
      <p:sp>
        <p:nvSpPr>
          <p:cNvPr id="46083" name="Rectangle 3"/>
          <p:cNvSpPr>
            <a:spLocks noGrp="1" noChangeArrowheads="1"/>
          </p:cNvSpPr>
          <p:nvPr>
            <p:ph sz="half" idx="1"/>
          </p:nvPr>
        </p:nvSpPr>
        <p:spPr>
          <a:xfrm>
            <a:off x="914400" y="1750979"/>
            <a:ext cx="10612877" cy="3832698"/>
          </a:xfrm>
        </p:spPr>
        <p:txBody>
          <a:bodyPr/>
          <a:lstStyle/>
          <a:p>
            <a:pPr indent="-274320" eaLnBrk="1" hangingPunct="1">
              <a:buClr>
                <a:srgbClr val="28B9B9"/>
              </a:buClr>
              <a:defRPr/>
            </a:pPr>
            <a:r>
              <a:rPr lang="en-US" altLang="en-US" sz="2600">
                <a:solidFill>
                  <a:schemeClr val="tx1">
                    <a:lumMod val="65000"/>
                    <a:lumOff val="35000"/>
                  </a:schemeClr>
                </a:solidFill>
                <a:latin typeface="+mn-lt"/>
              </a:rPr>
              <a:t>Changes in weight or appetite</a:t>
            </a:r>
          </a:p>
          <a:p>
            <a:pPr marL="457200" lvl="1" indent="-182880" eaLnBrk="1" hangingPunct="1">
              <a:buClr>
                <a:srgbClr val="28B9B9"/>
              </a:buClr>
              <a:buFont typeface=".AppleSystemUIFont" charset="-120"/>
              <a:buChar char="-"/>
              <a:defRPr/>
            </a:pPr>
            <a:r>
              <a:rPr lang="en-US" altLang="en-US">
                <a:solidFill>
                  <a:schemeClr val="tx1">
                    <a:lumMod val="65000"/>
                    <a:lumOff val="35000"/>
                  </a:schemeClr>
                </a:solidFill>
                <a:latin typeface="+mn-lt"/>
              </a:rPr>
              <a:t>Severe gain or loss</a:t>
            </a:r>
          </a:p>
          <a:p>
            <a:pPr indent="-274320" eaLnBrk="1" hangingPunct="1">
              <a:buClr>
                <a:srgbClr val="28B9B9"/>
              </a:buClr>
              <a:defRPr/>
            </a:pPr>
            <a:r>
              <a:rPr lang="en-US" altLang="en-US" sz="2600">
                <a:solidFill>
                  <a:schemeClr val="tx1">
                    <a:lumMod val="65000"/>
                    <a:lumOff val="35000"/>
                  </a:schemeClr>
                </a:solidFill>
                <a:latin typeface="+mn-lt"/>
              </a:rPr>
              <a:t>Changes in sleep behavior</a:t>
            </a:r>
          </a:p>
          <a:p>
            <a:pPr marL="457200" lvl="1" indent="-182880" eaLnBrk="1" hangingPunct="1">
              <a:buClr>
                <a:srgbClr val="28B9B9"/>
              </a:buClr>
              <a:buFont typeface=".AppleSystemUIFont" charset="-120"/>
              <a:buChar char="-"/>
              <a:defRPr/>
            </a:pPr>
            <a:r>
              <a:rPr lang="en-US" altLang="en-US">
                <a:solidFill>
                  <a:schemeClr val="tx1">
                    <a:lumMod val="65000"/>
                    <a:lumOff val="35000"/>
                  </a:schemeClr>
                </a:solidFill>
                <a:latin typeface="+mn-lt"/>
              </a:rPr>
              <a:t>Hyper-insomnia or insomnia</a:t>
            </a:r>
          </a:p>
          <a:p>
            <a:pPr indent="-274320" eaLnBrk="1" hangingPunct="1">
              <a:buClr>
                <a:srgbClr val="28B9B9"/>
              </a:buClr>
              <a:defRPr/>
            </a:pPr>
            <a:r>
              <a:rPr lang="en-US" altLang="en-US" sz="2600">
                <a:solidFill>
                  <a:schemeClr val="tx1">
                    <a:lumMod val="65000"/>
                    <a:lumOff val="35000"/>
                  </a:schemeClr>
                </a:solidFill>
                <a:latin typeface="+mn-lt"/>
              </a:rPr>
              <a:t>Changes in appearance</a:t>
            </a:r>
          </a:p>
          <a:p>
            <a:pPr indent="-274320" eaLnBrk="1" hangingPunct="1">
              <a:buClr>
                <a:srgbClr val="28B9B9"/>
              </a:buClr>
              <a:defRPr/>
            </a:pPr>
            <a:r>
              <a:rPr lang="en-US" altLang="en-US" sz="2600">
                <a:solidFill>
                  <a:schemeClr val="tx1">
                    <a:lumMod val="65000"/>
                    <a:lumOff val="35000"/>
                  </a:schemeClr>
                </a:solidFill>
                <a:latin typeface="+mn-lt"/>
              </a:rPr>
              <a:t>Fatigue or loss of energy</a:t>
            </a:r>
          </a:p>
          <a:p>
            <a:pPr indent="-274320" eaLnBrk="1" hangingPunct="1">
              <a:buClr>
                <a:srgbClr val="28B9B9"/>
              </a:buClr>
              <a:defRPr/>
            </a:pPr>
            <a:r>
              <a:rPr lang="en-US" altLang="en-US" sz="2600">
                <a:solidFill>
                  <a:schemeClr val="tx1">
                    <a:lumMod val="65000"/>
                    <a:lumOff val="35000"/>
                  </a:schemeClr>
                </a:solidFill>
                <a:latin typeface="+mn-lt"/>
              </a:rPr>
              <a:t>Excessive crying or crying easily</a:t>
            </a:r>
          </a:p>
          <a:p>
            <a:pPr indent="-274320" eaLnBrk="1" hangingPunct="1">
              <a:buClr>
                <a:srgbClr val="28B9B9"/>
              </a:buClr>
              <a:defRPr/>
            </a:pPr>
            <a:r>
              <a:rPr lang="en-US" altLang="en-US" sz="2600">
                <a:solidFill>
                  <a:schemeClr val="tx1">
                    <a:lumMod val="65000"/>
                    <a:lumOff val="35000"/>
                  </a:schemeClr>
                </a:solidFill>
                <a:latin typeface="+mn-lt"/>
              </a:rPr>
              <a:t>Ongoing severe headaches or muscle aches- physical symptoms</a:t>
            </a:r>
          </a:p>
        </p:txBody>
      </p:sp>
      <p:pic>
        <p:nvPicPr>
          <p:cNvPr id="4" name="Picture 3"/>
          <p:cNvPicPr>
            <a:picLocks noChangeAspect="1"/>
          </p:cNvPicPr>
          <p:nvPr/>
        </p:nvPicPr>
        <p:blipFill>
          <a:blip r:embed="rId3"/>
          <a:stretch>
            <a:fillRect/>
          </a:stretch>
        </p:blipFill>
        <p:spPr>
          <a:xfrm>
            <a:off x="7599491" y="1750979"/>
            <a:ext cx="3720781" cy="2482234"/>
          </a:xfrm>
          <a:prstGeom prst="rect">
            <a:avLst/>
          </a:prstGeom>
        </p:spPr>
      </p:pic>
    </p:spTree>
    <p:extLst>
      <p:ext uri="{BB962C8B-B14F-4D97-AF65-F5344CB8AC3E}">
        <p14:creationId xmlns:p14="http://schemas.microsoft.com/office/powerpoint/2010/main" val="809378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594014" y="319722"/>
            <a:ext cx="10405872" cy="731520"/>
          </a:xfrm>
        </p:spPr>
        <p:txBody>
          <a:bodyPr lIns="91440" tIns="45720" rIns="91440" bIns="45720" anchor="ctr" anchorCtr="0"/>
          <a:lstStyle/>
          <a:p>
            <a:r>
              <a:rPr lang="en-US" altLang="en-US" sz="4000" u="sng">
                <a:latin typeface="Franklin Gothic Book"/>
              </a:rPr>
              <a:t>Behavioral Warning</a:t>
            </a:r>
            <a:r>
              <a:rPr lang="en-US" altLang="en-US" sz="4000">
                <a:latin typeface="Franklin Gothic Book"/>
              </a:rPr>
              <a:t> Signs of a Possible Pending Mental Health Crisis</a:t>
            </a:r>
          </a:p>
        </p:txBody>
      </p:sp>
      <p:sp>
        <p:nvSpPr>
          <p:cNvPr id="2" name="Content Placeholder 1"/>
          <p:cNvSpPr>
            <a:spLocks noGrp="1"/>
          </p:cNvSpPr>
          <p:nvPr>
            <p:ph sz="half" idx="2"/>
          </p:nvPr>
        </p:nvSpPr>
        <p:spPr>
          <a:xfrm>
            <a:off x="595737" y="1408207"/>
            <a:ext cx="10029217" cy="4791425"/>
          </a:xfrm>
        </p:spPr>
        <p:txBody>
          <a:bodyPr lIns="91440" tIns="45720" rIns="91440" bIns="45720" anchor="t"/>
          <a:lstStyle/>
          <a:p>
            <a:pPr indent="-274320">
              <a:buClr>
                <a:srgbClr val="28B9B9"/>
              </a:buClr>
              <a:defRPr/>
            </a:pPr>
            <a:r>
              <a:rPr lang="en-US" altLang="en-US" sz="2600">
                <a:solidFill>
                  <a:schemeClr val="tx1">
                    <a:lumMod val="65000"/>
                    <a:lumOff val="35000"/>
                  </a:schemeClr>
                </a:solidFill>
                <a:latin typeface="+mn-lt"/>
              </a:rPr>
              <a:t>Saying goodbye and/or giving away prized possessions</a:t>
            </a:r>
          </a:p>
          <a:p>
            <a:pPr indent="-274320" eaLnBrk="1" hangingPunct="1">
              <a:buClr>
                <a:srgbClr val="28B9B9"/>
              </a:buClr>
              <a:defRPr/>
            </a:pPr>
            <a:r>
              <a:rPr lang="en-US" altLang="en-US" sz="2600">
                <a:solidFill>
                  <a:schemeClr val="tx1">
                    <a:lumMod val="65000"/>
                    <a:lumOff val="35000"/>
                  </a:schemeClr>
                </a:solidFill>
                <a:latin typeface="+mn-lt"/>
              </a:rPr>
              <a:t>Running away</a:t>
            </a:r>
          </a:p>
          <a:p>
            <a:pPr indent="-274320">
              <a:buClr>
                <a:srgbClr val="28B9B9"/>
              </a:buClr>
              <a:defRPr/>
            </a:pPr>
            <a:r>
              <a:rPr lang="en-US" altLang="en-US" sz="2600">
                <a:solidFill>
                  <a:schemeClr val="tx1">
                    <a:lumMod val="65000"/>
                    <a:lumOff val="35000"/>
                  </a:schemeClr>
                </a:solidFill>
                <a:latin typeface="+mn-lt"/>
              </a:rPr>
              <a:t>Statements of intent or a plan.</a:t>
            </a:r>
          </a:p>
          <a:p>
            <a:pPr lvl="1" indent="-274320">
              <a:buClr>
                <a:srgbClr val="28B9B9"/>
              </a:buClr>
              <a:defRPr/>
            </a:pPr>
            <a:r>
              <a:rPr lang="en-US" altLang="en-US" sz="2200">
                <a:solidFill>
                  <a:schemeClr val="tx1">
                    <a:lumMod val="65000"/>
                    <a:lumOff val="35000"/>
                  </a:schemeClr>
                </a:solidFill>
                <a:latin typeface="+mn-lt"/>
              </a:rPr>
              <a:t>A statement of intent is a clear expression of suicidal thoughts </a:t>
            </a:r>
          </a:p>
          <a:p>
            <a:pPr lvl="1" indent="-274320">
              <a:buClr>
                <a:srgbClr val="28B9B9"/>
              </a:buClr>
              <a:defRPr/>
            </a:pPr>
            <a:r>
              <a:rPr lang="en-US" altLang="en-US" sz="2200">
                <a:solidFill>
                  <a:schemeClr val="tx1">
                    <a:lumMod val="65000"/>
                    <a:lumOff val="35000"/>
                  </a:schemeClr>
                </a:solidFill>
                <a:latin typeface="+mn-lt"/>
              </a:rPr>
              <a:t>Having a plan is a thought-out plan of how they would end their life</a:t>
            </a:r>
          </a:p>
          <a:p>
            <a:pPr indent="-274320" eaLnBrk="1" hangingPunct="1">
              <a:buClr>
                <a:srgbClr val="28B9B9"/>
              </a:buClr>
              <a:defRPr/>
            </a:pPr>
            <a:r>
              <a:rPr lang="en-US" altLang="en-US" sz="2600">
                <a:solidFill>
                  <a:schemeClr val="tx1">
                    <a:lumMod val="65000"/>
                    <a:lumOff val="35000"/>
                  </a:schemeClr>
                </a:solidFill>
                <a:latin typeface="+mn-lt"/>
              </a:rPr>
              <a:t>Non-suicidal self-injury </a:t>
            </a:r>
          </a:p>
          <a:p>
            <a:pPr lvl="1" indent="-274320">
              <a:buClr>
                <a:srgbClr val="28B9B9"/>
              </a:buClr>
              <a:defRPr/>
            </a:pPr>
            <a:r>
              <a:rPr lang="en-US" altLang="en-US" sz="2200">
                <a:solidFill>
                  <a:schemeClr val="tx1">
                    <a:lumMod val="65000"/>
                    <a:lumOff val="35000"/>
                  </a:schemeClr>
                </a:solidFill>
                <a:latin typeface="+mn-lt"/>
              </a:rPr>
              <a:t>May be a coping skill to reduce feeling intensity or to stop selves from dying by suicide</a:t>
            </a:r>
          </a:p>
          <a:p>
            <a:pPr indent="-274320">
              <a:buClr>
                <a:srgbClr val="28B9B9"/>
              </a:buClr>
              <a:defRPr/>
            </a:pPr>
            <a:r>
              <a:rPr lang="en-US" altLang="en-US" sz="2600">
                <a:solidFill>
                  <a:schemeClr val="tx1">
                    <a:lumMod val="65000"/>
                    <a:lumOff val="35000"/>
                  </a:schemeClr>
                </a:solidFill>
                <a:latin typeface="+mn-lt"/>
              </a:rPr>
              <a:t>Prior suicide attempt </a:t>
            </a:r>
          </a:p>
          <a:p>
            <a:pPr indent="-274320" eaLnBrk="1" hangingPunct="1">
              <a:buClr>
                <a:srgbClr val="28B9B9"/>
              </a:buClr>
              <a:defRPr/>
            </a:pPr>
            <a:r>
              <a:rPr lang="en-US" altLang="en-US" sz="2600">
                <a:solidFill>
                  <a:schemeClr val="tx1">
                    <a:lumMod val="65000"/>
                    <a:lumOff val="35000"/>
                  </a:schemeClr>
                </a:solidFill>
                <a:latin typeface="+mn-lt"/>
              </a:rPr>
              <a:t>Actively seeking lethal means – asking where to buy a gun, seeking pills</a:t>
            </a:r>
          </a:p>
          <a:p>
            <a:pPr marL="0" indent="0">
              <a:buClr>
                <a:srgbClr val="28B9B9"/>
              </a:buClr>
              <a:buNone/>
              <a:defRPr/>
            </a:pPr>
            <a:endParaRPr lang="en-US">
              <a:solidFill>
                <a:schemeClr val="tx1">
                  <a:lumMod val="65000"/>
                  <a:lumOff val="35000"/>
                </a:schemeClr>
              </a:solidFill>
              <a:latin typeface="+mn-lt"/>
            </a:endParaRPr>
          </a:p>
        </p:txBody>
      </p:sp>
    </p:spTree>
    <p:extLst>
      <p:ext uri="{BB962C8B-B14F-4D97-AF65-F5344CB8AC3E}">
        <p14:creationId xmlns:p14="http://schemas.microsoft.com/office/powerpoint/2010/main" val="1280168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3064" y="96695"/>
            <a:ext cx="10515600" cy="1325563"/>
          </a:xfrm>
        </p:spPr>
        <p:txBody>
          <a:bodyPr/>
          <a:lstStyle/>
          <a:p>
            <a:r>
              <a:rPr lang="en-US"/>
              <a:t>Additional Warning Signs</a:t>
            </a:r>
          </a:p>
        </p:txBody>
      </p:sp>
      <p:sp>
        <p:nvSpPr>
          <p:cNvPr id="5" name="Content Placeholder 4"/>
          <p:cNvSpPr>
            <a:spLocks noGrp="1"/>
          </p:cNvSpPr>
          <p:nvPr>
            <p:ph sz="half" idx="2"/>
          </p:nvPr>
        </p:nvSpPr>
        <p:spPr>
          <a:xfrm>
            <a:off x="5510212" y="1122590"/>
            <a:ext cx="5050765" cy="5199046"/>
          </a:xfrm>
        </p:spPr>
        <p:txBody>
          <a:bodyPr lIns="91440" tIns="45720" rIns="91440" bIns="45720" anchor="t"/>
          <a:lstStyle/>
          <a:p>
            <a:r>
              <a:rPr lang="en-US">
                <a:latin typeface="Franklin Gothic Book"/>
              </a:rPr>
              <a:t>Talking about feeling trapped or in unbearable pain</a:t>
            </a:r>
          </a:p>
          <a:p>
            <a:r>
              <a:rPr lang="en-US">
                <a:latin typeface="Franklin Gothic Book"/>
              </a:rPr>
              <a:t>Acting anxious or agitated; behaving recklessly</a:t>
            </a:r>
          </a:p>
          <a:p>
            <a:r>
              <a:rPr lang="en-US">
                <a:latin typeface="Franklin Gothic Book"/>
              </a:rPr>
              <a:t>Sleeping too little or too much.</a:t>
            </a:r>
          </a:p>
          <a:p>
            <a:r>
              <a:rPr lang="en-US">
                <a:latin typeface="Franklin Gothic Book"/>
              </a:rPr>
              <a:t>Withdrawing or isolating themselves</a:t>
            </a:r>
          </a:p>
          <a:p>
            <a:r>
              <a:rPr lang="en-US">
                <a:latin typeface="Franklin Gothic Book"/>
              </a:rPr>
              <a:t>Showing rage or talking about seeking revenge</a:t>
            </a:r>
          </a:p>
          <a:p>
            <a:r>
              <a:rPr lang="en-US">
                <a:latin typeface="Franklin Gothic Book"/>
              </a:rPr>
              <a:t>Displaying extreme mood swings.</a:t>
            </a:r>
            <a:endParaRPr lang="en-US">
              <a:solidFill>
                <a:srgbClr val="7030A0"/>
              </a:solidFill>
            </a:endParaRPr>
          </a:p>
          <a:p>
            <a:endParaRPr lang="en-US"/>
          </a:p>
        </p:txBody>
      </p:sp>
      <p:pic>
        <p:nvPicPr>
          <p:cNvPr id="7" name="Content Placeholder 6" descr="A poster with text and images&#10;&#10;Description automatically generated">
            <a:extLst>
              <a:ext uri="{FF2B5EF4-FFF2-40B4-BE49-F238E27FC236}">
                <a16:creationId xmlns:a16="http://schemas.microsoft.com/office/drawing/2014/main" id="{1DFAE09B-01EE-254B-75D3-3AF2C2840380}"/>
              </a:ext>
            </a:extLst>
          </p:cNvPr>
          <p:cNvPicPr>
            <a:picLocks noGrp="1" noChangeAspect="1"/>
          </p:cNvPicPr>
          <p:nvPr>
            <p:ph sz="half" idx="1"/>
          </p:nvPr>
        </p:nvPicPr>
        <p:blipFill>
          <a:blip r:embed="rId2"/>
          <a:stretch>
            <a:fillRect/>
          </a:stretch>
        </p:blipFill>
        <p:spPr>
          <a:xfrm>
            <a:off x="618454" y="764267"/>
            <a:ext cx="4872699" cy="5545728"/>
          </a:xfrm>
        </p:spPr>
      </p:pic>
    </p:spTree>
    <p:extLst>
      <p:ext uri="{BB962C8B-B14F-4D97-AF65-F5344CB8AC3E}">
        <p14:creationId xmlns:p14="http://schemas.microsoft.com/office/powerpoint/2010/main" val="23721413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621723" y="174627"/>
            <a:ext cx="10515600" cy="1325563"/>
          </a:xfrm>
        </p:spPr>
        <p:txBody>
          <a:bodyPr lIns="91440" tIns="45720" rIns="91440" bIns="45720" anchor="t" anchorCtr="0">
            <a:normAutofit/>
          </a:bodyPr>
          <a:lstStyle/>
          <a:p>
            <a:r>
              <a:rPr lang="en-US" altLang="en-US">
                <a:latin typeface="Franklin Gothic Book"/>
              </a:rPr>
              <a:t>The Suicidal State of Mind – </a:t>
            </a:r>
            <a:br>
              <a:rPr lang="en-US" altLang="en-US">
                <a:latin typeface="Franklin Gothic Book"/>
              </a:rPr>
            </a:br>
            <a:r>
              <a:rPr lang="en-US" altLang="en-US">
                <a:latin typeface="Franklin Gothic Book"/>
              </a:rPr>
              <a:t>What’s Going On?</a:t>
            </a:r>
          </a:p>
        </p:txBody>
      </p:sp>
      <p:pic>
        <p:nvPicPr>
          <p:cNvPr id="2" name="Picture 2" descr="A picture containing text, wall, person, person&#10;&#10;Description automatically generated">
            <a:extLst>
              <a:ext uri="{FF2B5EF4-FFF2-40B4-BE49-F238E27FC236}">
                <a16:creationId xmlns:a16="http://schemas.microsoft.com/office/drawing/2014/main" id="{744A9E7C-22A8-4E42-A20F-C95411BFD4EA}"/>
              </a:ext>
            </a:extLst>
          </p:cNvPr>
          <p:cNvPicPr>
            <a:picLocks noChangeAspect="1"/>
          </p:cNvPicPr>
          <p:nvPr/>
        </p:nvPicPr>
        <p:blipFill>
          <a:blip r:embed="rId3"/>
          <a:stretch>
            <a:fillRect/>
          </a:stretch>
        </p:blipFill>
        <p:spPr>
          <a:xfrm>
            <a:off x="838200" y="1947546"/>
            <a:ext cx="5181600" cy="4145278"/>
          </a:xfrm>
          <a:prstGeom prst="rect">
            <a:avLst/>
          </a:prstGeom>
          <a:noFill/>
        </p:spPr>
      </p:pic>
      <p:sp>
        <p:nvSpPr>
          <p:cNvPr id="12291" name="Content Placeholder 2"/>
          <p:cNvSpPr>
            <a:spLocks noGrp="1"/>
          </p:cNvSpPr>
          <p:nvPr>
            <p:ph sz="half" idx="2"/>
          </p:nvPr>
        </p:nvSpPr>
        <p:spPr>
          <a:xfrm>
            <a:off x="6172200" y="1825625"/>
            <a:ext cx="5181600" cy="4389120"/>
          </a:xfrm>
        </p:spPr>
        <p:txBody>
          <a:bodyPr>
            <a:normAutofit/>
          </a:bodyPr>
          <a:lstStyle/>
          <a:p>
            <a:pPr marL="274320" indent="-274320" eaLnBrk="1" hangingPunct="1">
              <a:buClr>
                <a:srgbClr val="28B9B9"/>
              </a:buClr>
            </a:pPr>
            <a:r>
              <a:rPr lang="en-US" altLang="en-US" sz="2600"/>
              <a:t>Intense emotional pain.</a:t>
            </a:r>
          </a:p>
          <a:p>
            <a:pPr marL="274320" indent="-274320" eaLnBrk="1" hangingPunct="1">
              <a:buClr>
                <a:srgbClr val="28B9B9"/>
              </a:buClr>
            </a:pPr>
            <a:r>
              <a:rPr lang="en-US" altLang="en-US" sz="2600"/>
              <a:t>A belief that one cannot tolerate or endure emotional pain.</a:t>
            </a:r>
          </a:p>
          <a:p>
            <a:pPr marL="274320" indent="-274320" eaLnBrk="1" hangingPunct="1">
              <a:buClr>
                <a:srgbClr val="28B9B9"/>
              </a:buClr>
            </a:pPr>
            <a:r>
              <a:rPr lang="en-US" altLang="en-US" sz="2600"/>
              <a:t>A feeling of being isolated, that no one understands or cares very much.</a:t>
            </a:r>
          </a:p>
          <a:p>
            <a:pPr marL="274320" indent="-274320" eaLnBrk="1" hangingPunct="1">
              <a:buClr>
                <a:srgbClr val="28B9B9"/>
              </a:buClr>
            </a:pPr>
            <a:r>
              <a:rPr lang="en-US" altLang="en-US" sz="2600"/>
              <a:t>Perceived burden on others.</a:t>
            </a:r>
          </a:p>
          <a:p>
            <a:pPr marL="274320" indent="-274320" eaLnBrk="1" hangingPunct="1">
              <a:buClr>
                <a:srgbClr val="28B9B9"/>
              </a:buClr>
            </a:pPr>
            <a:r>
              <a:rPr lang="en-US" altLang="en-US" sz="2600"/>
              <a:t>A feeling that there is no way to escape the emotional pain except by dying.</a:t>
            </a:r>
          </a:p>
        </p:txBody>
      </p:sp>
    </p:spTree>
    <p:extLst>
      <p:ext uri="{BB962C8B-B14F-4D97-AF65-F5344CB8AC3E}">
        <p14:creationId xmlns:p14="http://schemas.microsoft.com/office/powerpoint/2010/main" val="2681904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0996" y="183285"/>
            <a:ext cx="10515600" cy="1325880"/>
          </a:xfrm>
        </p:spPr>
        <p:txBody>
          <a:bodyPr lIns="91440" tIns="45720" rIns="91440" bIns="45720" anchor="t">
            <a:normAutofit/>
          </a:bodyPr>
          <a:lstStyle/>
          <a:p>
            <a:r>
              <a:rPr lang="en-US">
                <a:latin typeface="Franklin Gothic Book"/>
              </a:rPr>
              <a:t>Active Listening:</a:t>
            </a:r>
            <a:br>
              <a:rPr lang="en-US">
                <a:latin typeface="Franklin Gothic Book"/>
              </a:rPr>
            </a:br>
            <a:r>
              <a:rPr lang="en-US">
                <a:latin typeface="Franklin Gothic Book"/>
              </a:rPr>
              <a:t>Don’t try to fix it – </a:t>
            </a:r>
            <a:r>
              <a:rPr lang="en-US" sz="4400">
                <a:latin typeface="Franklin Gothic Book"/>
              </a:rPr>
              <a:t>listen</a:t>
            </a:r>
            <a:r>
              <a:rPr lang="en-US">
                <a:latin typeface="Franklin Gothic Book"/>
              </a:rPr>
              <a:t>!</a:t>
            </a:r>
          </a:p>
        </p:txBody>
      </p:sp>
      <p:pic>
        <p:nvPicPr>
          <p:cNvPr id="4" name="l2zLCCRT-nE"/>
          <p:cNvPicPr>
            <a:picLocks noGrp="1" noRot="1" noChangeAspect="1"/>
          </p:cNvPicPr>
          <p:nvPr>
            <p:ph idx="1"/>
            <a:videoFile r:link="rId1"/>
          </p:nvPr>
        </p:nvPicPr>
        <p:blipFill>
          <a:blip r:embed="rId4"/>
          <a:stretch>
            <a:fillRect/>
          </a:stretch>
        </p:blipFill>
        <p:spPr>
          <a:xfrm>
            <a:off x="1345145" y="1718274"/>
            <a:ext cx="8624363" cy="4344769"/>
          </a:xfrm>
          <a:prstGeom prst="rect">
            <a:avLst/>
          </a:prstGeom>
        </p:spPr>
      </p:pic>
      <p:sp>
        <p:nvSpPr>
          <p:cNvPr id="3" name="TextBox 2"/>
          <p:cNvSpPr txBox="1"/>
          <p:nvPr/>
        </p:nvSpPr>
        <p:spPr>
          <a:xfrm>
            <a:off x="2041236" y="6437745"/>
            <a:ext cx="6650182" cy="369332"/>
          </a:xfrm>
          <a:prstGeom prst="rect">
            <a:avLst/>
          </a:prstGeom>
          <a:noFill/>
        </p:spPr>
        <p:txBody>
          <a:bodyPr wrap="square" rtlCol="0">
            <a:spAutoFit/>
          </a:bodyPr>
          <a:lstStyle/>
          <a:p>
            <a:r>
              <a:rPr lang="en-US"/>
              <a:t>https://www.youtube.com/watch?v=l2zLCCRT-nE</a:t>
            </a:r>
          </a:p>
        </p:txBody>
      </p:sp>
    </p:spTree>
    <p:extLst>
      <p:ext uri="{BB962C8B-B14F-4D97-AF65-F5344CB8AC3E}">
        <p14:creationId xmlns:p14="http://schemas.microsoft.com/office/powerpoint/2010/main" val="30065295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617441" y="174479"/>
            <a:ext cx="10515600" cy="731520"/>
          </a:xfrm>
        </p:spPr>
        <p:txBody>
          <a:bodyPr anchor="ctr" anchorCtr="0"/>
          <a:lstStyle/>
          <a:p>
            <a:pPr eaLnBrk="1" hangingPunct="1"/>
            <a:r>
              <a:rPr lang="en-US" altLang="en-US" sz="4000">
                <a:latin typeface="Franklin Gothic Book"/>
              </a:rPr>
              <a:t>How to Help Anyone in Crisis – Listen Actively</a:t>
            </a:r>
          </a:p>
        </p:txBody>
      </p:sp>
      <p:sp>
        <p:nvSpPr>
          <p:cNvPr id="39939" name="Rectangle 3"/>
          <p:cNvSpPr>
            <a:spLocks noGrp="1" noChangeArrowheads="1"/>
          </p:cNvSpPr>
          <p:nvPr>
            <p:ph sz="half" idx="1"/>
          </p:nvPr>
        </p:nvSpPr>
        <p:spPr>
          <a:xfrm>
            <a:off x="395417" y="1091444"/>
            <a:ext cx="11150408" cy="5309355"/>
          </a:xfrm>
        </p:spPr>
        <p:txBody>
          <a:bodyPr lIns="91440" tIns="45720" rIns="91440" bIns="45720" anchor="t"/>
          <a:lstStyle/>
          <a:p>
            <a:pPr marL="274320" lvl="1" indent="-274320" eaLnBrk="1" hangingPunct="1">
              <a:spcAft>
                <a:spcPts val="400"/>
              </a:spcAft>
              <a:buClr>
                <a:srgbClr val="28B9B9"/>
              </a:buClr>
            </a:pPr>
            <a:r>
              <a:rPr lang="en-US" altLang="en-US" sz="2800">
                <a:solidFill>
                  <a:schemeClr val="accent4"/>
                </a:solidFill>
                <a:latin typeface="+mn-lt"/>
              </a:rPr>
              <a:t>Take any warning signs seriously – get an adult, hotline, or crisis center involved</a:t>
            </a:r>
          </a:p>
          <a:p>
            <a:pPr marL="274320" lvl="1" indent="-274320" eaLnBrk="1" hangingPunct="1">
              <a:spcAft>
                <a:spcPts val="400"/>
              </a:spcAft>
              <a:buClr>
                <a:srgbClr val="28B9B9"/>
              </a:buClr>
            </a:pPr>
            <a:r>
              <a:rPr lang="en-US" altLang="en-US" sz="2800">
                <a:solidFill>
                  <a:schemeClr val="accent4"/>
                </a:solidFill>
                <a:latin typeface="+mn-lt"/>
              </a:rPr>
              <a:t>Reflect that you noticed a change and are concerned</a:t>
            </a:r>
          </a:p>
          <a:p>
            <a:pPr marL="274320" lvl="1" indent="-274320" eaLnBrk="1" hangingPunct="1">
              <a:spcAft>
                <a:spcPts val="400"/>
              </a:spcAft>
              <a:buClr>
                <a:srgbClr val="28B9B9"/>
              </a:buClr>
            </a:pPr>
            <a:r>
              <a:rPr lang="en-US" altLang="en-US" sz="2800">
                <a:solidFill>
                  <a:schemeClr val="accent4"/>
                </a:solidFill>
                <a:latin typeface="+mn-lt"/>
              </a:rPr>
              <a:t>Create a safe comfortable place to talk and lots of opportunities to talk (shouldn’t be one conversation)</a:t>
            </a:r>
          </a:p>
          <a:p>
            <a:pPr marL="274320" lvl="1" indent="-274320" eaLnBrk="1" hangingPunct="1">
              <a:spcAft>
                <a:spcPts val="400"/>
              </a:spcAft>
              <a:buClr>
                <a:srgbClr val="28B9B9"/>
              </a:buClr>
            </a:pPr>
            <a:r>
              <a:rPr lang="en-US" altLang="en-US" sz="2800">
                <a:solidFill>
                  <a:schemeClr val="accent4"/>
                </a:solidFill>
                <a:latin typeface="+mn-lt"/>
              </a:rPr>
              <a:t>Be non-judgmental</a:t>
            </a:r>
          </a:p>
          <a:p>
            <a:pPr marL="274320" lvl="1" indent="-274320" eaLnBrk="1" hangingPunct="1">
              <a:spcAft>
                <a:spcPts val="400"/>
              </a:spcAft>
              <a:buClr>
                <a:srgbClr val="28B9B9"/>
              </a:buClr>
            </a:pPr>
            <a:r>
              <a:rPr lang="en-US" altLang="en-US" sz="2800">
                <a:solidFill>
                  <a:schemeClr val="accent4"/>
                </a:solidFill>
                <a:latin typeface="+mn-lt"/>
              </a:rPr>
              <a:t>Offer hope that help/alternatives are available</a:t>
            </a:r>
          </a:p>
          <a:p>
            <a:pPr marL="274320" lvl="1" indent="-274320">
              <a:spcAft>
                <a:spcPts val="400"/>
              </a:spcAft>
              <a:buClr>
                <a:srgbClr val="28B9B9"/>
              </a:buClr>
            </a:pPr>
            <a:r>
              <a:rPr lang="en-US" altLang="en-US" sz="2800">
                <a:solidFill>
                  <a:schemeClr val="accent4"/>
                </a:solidFill>
                <a:latin typeface="Franklin Gothic Book"/>
              </a:rPr>
              <a:t>Take action: if the person is danger – call 9-1-1</a:t>
            </a:r>
          </a:p>
          <a:p>
            <a:pPr marL="274320" lvl="1" indent="-274320">
              <a:spcAft>
                <a:spcPts val="400"/>
              </a:spcAft>
              <a:buClr>
                <a:srgbClr val="28B9B9"/>
              </a:buClr>
            </a:pPr>
            <a:r>
              <a:rPr lang="en-US" altLang="en-US" sz="2800">
                <a:solidFill>
                  <a:schemeClr val="accent4"/>
                </a:solidFill>
                <a:latin typeface="Franklin Gothic Book"/>
              </a:rPr>
              <a:t>Ask directly</a:t>
            </a:r>
          </a:p>
          <a:p>
            <a:pPr marL="731520" lvl="2" indent="-274320">
              <a:spcAft>
                <a:spcPts val="400"/>
              </a:spcAft>
              <a:buClr>
                <a:srgbClr val="28B9B9"/>
              </a:buClr>
            </a:pPr>
            <a:r>
              <a:rPr lang="en-US" altLang="en-US" sz="2800">
                <a:solidFill>
                  <a:schemeClr val="accent4"/>
                </a:solidFill>
                <a:latin typeface="Franklin Gothic Book"/>
              </a:rPr>
              <a:t>“are you having thoughts of suicide?”</a:t>
            </a:r>
            <a:endParaRPr lang="en-US" altLang="en-US" sz="2800">
              <a:solidFill>
                <a:schemeClr val="tx1">
                  <a:lumMod val="65000"/>
                  <a:lumOff val="35000"/>
                </a:schemeClr>
              </a:solidFill>
            </a:endParaRPr>
          </a:p>
          <a:p>
            <a:pPr marL="0" lvl="1" indent="0">
              <a:spcAft>
                <a:spcPts val="400"/>
              </a:spcAft>
              <a:buClr>
                <a:srgbClr val="28B9B9"/>
              </a:buClr>
              <a:buNone/>
            </a:pPr>
            <a:endParaRPr lang="en-US" altLang="en-US" sz="3200" b="1">
              <a:solidFill>
                <a:schemeClr val="tx1">
                  <a:lumMod val="65000"/>
                  <a:lumOff val="35000"/>
                </a:schemeClr>
              </a:solidFill>
              <a:latin typeface="Franklin Gothic Book"/>
            </a:endParaRPr>
          </a:p>
          <a:p>
            <a:pPr marL="0" lvl="1" indent="0" algn="ctr">
              <a:spcAft>
                <a:spcPts val="400"/>
              </a:spcAft>
              <a:buClr>
                <a:srgbClr val="28B9B9"/>
              </a:buClr>
              <a:buNone/>
            </a:pPr>
            <a:r>
              <a:rPr lang="en-US" altLang="en-US" sz="3200" b="1">
                <a:solidFill>
                  <a:schemeClr val="tx1">
                    <a:lumMod val="65000"/>
                    <a:lumOff val="35000"/>
                  </a:schemeClr>
                </a:solidFill>
                <a:latin typeface="Franklin Gothic Book"/>
              </a:rPr>
              <a:t>Remember – It is not your job to save or fix anyone!</a:t>
            </a:r>
          </a:p>
          <a:p>
            <a:pPr marL="274320" lvl="1" indent="-274320" eaLnBrk="1" hangingPunct="1">
              <a:spcAft>
                <a:spcPts val="400"/>
              </a:spcAft>
              <a:buClr>
                <a:srgbClr val="28B9B9"/>
              </a:buClr>
            </a:pPr>
            <a:endParaRPr lang="en-US" altLang="en-US" sz="2600">
              <a:solidFill>
                <a:schemeClr val="tx1">
                  <a:lumMod val="65000"/>
                  <a:lumOff val="35000"/>
                </a:schemeClr>
              </a:solidFill>
              <a:latin typeface="+mn-lt"/>
            </a:endParaRPr>
          </a:p>
        </p:txBody>
      </p:sp>
    </p:spTree>
    <p:extLst>
      <p:ext uri="{BB962C8B-B14F-4D97-AF65-F5344CB8AC3E}">
        <p14:creationId xmlns:p14="http://schemas.microsoft.com/office/powerpoint/2010/main" val="479171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588724" y="216103"/>
            <a:ext cx="11825417" cy="840259"/>
          </a:xfrm>
        </p:spPr>
        <p:txBody>
          <a:bodyPr lIns="91440" tIns="45720" rIns="91440" bIns="45720" anchor="ctr" anchorCtr="0"/>
          <a:lstStyle/>
          <a:p>
            <a:r>
              <a:rPr lang="en-US" altLang="en-US" sz="4000">
                <a:latin typeface="Franklin Gothic Book"/>
              </a:rPr>
              <a:t>How to Help Continued – </a:t>
            </a:r>
            <a:r>
              <a:rPr lang="en-US" altLang="en-US" sz="3000">
                <a:latin typeface="Franklin Gothic Book"/>
              </a:rPr>
              <a:t>Collaborative Problem-Solving Recap!</a:t>
            </a:r>
            <a:br>
              <a:rPr lang="en-US" altLang="en-US" sz="4000">
                <a:latin typeface="Franklin Gothic Book"/>
              </a:rPr>
            </a:br>
            <a:endParaRPr lang="en-US" altLang="en-US" sz="3600">
              <a:latin typeface="Franklin Gothic Book"/>
            </a:endParaRPr>
          </a:p>
        </p:txBody>
      </p:sp>
      <p:sp>
        <p:nvSpPr>
          <p:cNvPr id="39940" name="Content Placeholder 1"/>
          <p:cNvSpPr>
            <a:spLocks noGrp="1"/>
          </p:cNvSpPr>
          <p:nvPr>
            <p:ph sz="half" idx="1"/>
          </p:nvPr>
        </p:nvSpPr>
        <p:spPr>
          <a:xfrm>
            <a:off x="615266" y="925832"/>
            <a:ext cx="9579059" cy="5299787"/>
          </a:xfrm>
        </p:spPr>
        <p:txBody>
          <a:bodyPr lIns="91440" tIns="45720" rIns="91440" bIns="45720" anchor="t"/>
          <a:lstStyle/>
          <a:p>
            <a:pPr marL="0" lvl="1" indent="0">
              <a:spcAft>
                <a:spcPts val="400"/>
              </a:spcAft>
              <a:buClr>
                <a:srgbClr val="28B9B9"/>
              </a:buClr>
              <a:buNone/>
            </a:pPr>
            <a:r>
              <a:rPr lang="en-US" altLang="en-US" sz="2600" u="sng">
                <a:solidFill>
                  <a:schemeClr val="tx1">
                    <a:lumMod val="65000"/>
                    <a:lumOff val="35000"/>
                  </a:schemeClr>
                </a:solidFill>
                <a:latin typeface="+mn-lt"/>
              </a:rPr>
              <a:t>Don’t:</a:t>
            </a:r>
            <a:r>
              <a:rPr lang="en-US" altLang="en-US" sz="2600">
                <a:solidFill>
                  <a:schemeClr val="tx1">
                    <a:lumMod val="65000"/>
                    <a:lumOff val="35000"/>
                  </a:schemeClr>
                </a:solidFill>
                <a:latin typeface="+mn-lt"/>
              </a:rPr>
              <a:t> </a:t>
            </a:r>
          </a:p>
          <a:p>
            <a:pPr marL="457200" lvl="1" indent="-457200" eaLnBrk="1" hangingPunct="1">
              <a:spcAft>
                <a:spcPts val="400"/>
              </a:spcAft>
              <a:buClr>
                <a:srgbClr val="28B9B9"/>
              </a:buClr>
            </a:pPr>
            <a:r>
              <a:rPr lang="en-US" altLang="en-US" sz="2600">
                <a:solidFill>
                  <a:schemeClr val="tx1">
                    <a:lumMod val="65000"/>
                    <a:lumOff val="35000"/>
                  </a:schemeClr>
                </a:solidFill>
                <a:latin typeface="+mn-lt"/>
              </a:rPr>
              <a:t>Act shocked, angry, or panicked</a:t>
            </a:r>
          </a:p>
          <a:p>
            <a:pPr marL="457200" lvl="1" indent="-457200">
              <a:spcAft>
                <a:spcPts val="400"/>
              </a:spcAft>
              <a:buClr>
                <a:srgbClr val="28B9B9"/>
              </a:buClr>
            </a:pPr>
            <a:r>
              <a:rPr lang="en-US" altLang="en-US" sz="2600">
                <a:solidFill>
                  <a:schemeClr val="tx1">
                    <a:lumMod val="65000"/>
                    <a:lumOff val="35000"/>
                  </a:schemeClr>
                </a:solidFill>
                <a:latin typeface="Franklin Gothic Book"/>
              </a:rPr>
              <a:t>Avoid the discussion</a:t>
            </a:r>
          </a:p>
          <a:p>
            <a:pPr marL="457200" lvl="1" indent="-457200" eaLnBrk="1" hangingPunct="1">
              <a:spcAft>
                <a:spcPts val="400"/>
              </a:spcAft>
              <a:buClr>
                <a:srgbClr val="28B9B9"/>
              </a:buClr>
            </a:pPr>
            <a:r>
              <a:rPr lang="en-US" altLang="en-US" sz="2600">
                <a:solidFill>
                  <a:schemeClr val="tx1">
                    <a:lumMod val="65000"/>
                    <a:lumOff val="35000"/>
                  </a:schemeClr>
                </a:solidFill>
                <a:latin typeface="+mn-lt"/>
              </a:rPr>
              <a:t>Taunt or dare them</a:t>
            </a:r>
          </a:p>
          <a:p>
            <a:pPr marL="457200" lvl="1" indent="-457200" eaLnBrk="1" hangingPunct="1">
              <a:spcAft>
                <a:spcPts val="400"/>
              </a:spcAft>
              <a:buClr>
                <a:srgbClr val="28B9B9"/>
              </a:buClr>
            </a:pPr>
            <a:r>
              <a:rPr lang="en-US" altLang="en-US" sz="2600">
                <a:solidFill>
                  <a:schemeClr val="tx1">
                    <a:lumMod val="65000"/>
                    <a:lumOff val="35000"/>
                  </a:schemeClr>
                </a:solidFill>
                <a:latin typeface="+mn-lt"/>
              </a:rPr>
              <a:t>Argue or dismiss their concerns</a:t>
            </a:r>
          </a:p>
          <a:p>
            <a:pPr marL="457200" lvl="1" indent="-457200" eaLnBrk="1" hangingPunct="1">
              <a:spcAft>
                <a:spcPts val="400"/>
              </a:spcAft>
              <a:buClr>
                <a:srgbClr val="28B9B9"/>
              </a:buClr>
            </a:pPr>
            <a:r>
              <a:rPr lang="en-US" altLang="en-US" sz="2600">
                <a:solidFill>
                  <a:schemeClr val="tx1">
                    <a:lumMod val="65000"/>
                    <a:lumOff val="35000"/>
                  </a:schemeClr>
                </a:solidFill>
                <a:latin typeface="+mn-lt"/>
              </a:rPr>
              <a:t>Be sworn to secrecy</a:t>
            </a:r>
          </a:p>
          <a:p>
            <a:pPr marL="457200" lvl="1" indent="-457200">
              <a:spcAft>
                <a:spcPts val="400"/>
              </a:spcAft>
              <a:buClr>
                <a:srgbClr val="28B9B9"/>
              </a:buClr>
            </a:pPr>
            <a:r>
              <a:rPr lang="en-US" altLang="en-US" sz="2600">
                <a:solidFill>
                  <a:schemeClr val="tx1">
                    <a:lumMod val="65000"/>
                    <a:lumOff val="35000"/>
                  </a:schemeClr>
                </a:solidFill>
                <a:latin typeface="+mn-lt"/>
              </a:rPr>
              <a:t>Make empty promises </a:t>
            </a:r>
          </a:p>
          <a:p>
            <a:pPr marL="457200" lvl="1" indent="-457200" eaLnBrk="1" hangingPunct="1">
              <a:spcAft>
                <a:spcPts val="400"/>
              </a:spcAft>
              <a:buClr>
                <a:srgbClr val="28B9B9"/>
              </a:buClr>
            </a:pPr>
            <a:r>
              <a:rPr lang="en-US" altLang="en-US" sz="2600">
                <a:solidFill>
                  <a:schemeClr val="tx1">
                    <a:lumMod val="65000"/>
                    <a:lumOff val="35000"/>
                  </a:schemeClr>
                </a:solidFill>
                <a:latin typeface="+mn-lt"/>
              </a:rPr>
              <a:t>Offer false hope </a:t>
            </a:r>
          </a:p>
          <a:p>
            <a:pPr marL="457200" lvl="1" indent="-457200" eaLnBrk="1" hangingPunct="1">
              <a:spcAft>
                <a:spcPts val="400"/>
              </a:spcAft>
              <a:buClr>
                <a:srgbClr val="28B9B9"/>
              </a:buClr>
            </a:pPr>
            <a:r>
              <a:rPr lang="en-US" altLang="en-US" sz="2600">
                <a:solidFill>
                  <a:schemeClr val="tx1">
                    <a:lumMod val="65000"/>
                    <a:lumOff val="35000"/>
                  </a:schemeClr>
                </a:solidFill>
                <a:latin typeface="+mn-lt"/>
              </a:rPr>
              <a:t>Leave the person alone</a:t>
            </a:r>
          </a:p>
          <a:p>
            <a:pPr marL="457200" lvl="1" indent="-457200" eaLnBrk="1" hangingPunct="1">
              <a:spcAft>
                <a:spcPts val="400"/>
              </a:spcAft>
              <a:buClr>
                <a:srgbClr val="28B9B9"/>
              </a:buClr>
            </a:pPr>
            <a:r>
              <a:rPr lang="en-US" altLang="en-US" sz="2600">
                <a:solidFill>
                  <a:schemeClr val="tx1">
                    <a:lumMod val="65000"/>
                    <a:lumOff val="35000"/>
                  </a:schemeClr>
                </a:solidFill>
                <a:latin typeface="+mn-lt"/>
              </a:rPr>
              <a:t>Give advice or try to fix the problem for them</a:t>
            </a:r>
          </a:p>
          <a:p>
            <a:pPr marL="274320" lvl="1" indent="-274320" eaLnBrk="1" hangingPunct="1">
              <a:spcAft>
                <a:spcPts val="400"/>
              </a:spcAft>
              <a:buClr>
                <a:srgbClr val="28B9B9"/>
              </a:buClr>
            </a:pPr>
            <a:endParaRPr lang="en-US" altLang="en-US" sz="2600" b="1">
              <a:solidFill>
                <a:schemeClr val="tx1">
                  <a:lumMod val="65000"/>
                  <a:lumOff val="35000"/>
                </a:schemeClr>
              </a:solidFill>
              <a:latin typeface="+mn-lt"/>
            </a:endParaRPr>
          </a:p>
          <a:p>
            <a:pPr marL="0" lvl="1" indent="0" algn="ctr" eaLnBrk="1" hangingPunct="1">
              <a:spcAft>
                <a:spcPts val="400"/>
              </a:spcAft>
              <a:buClr>
                <a:srgbClr val="28B9B9"/>
              </a:buClr>
              <a:buNone/>
            </a:pPr>
            <a:r>
              <a:rPr lang="en-US" altLang="en-US" sz="2600" b="1">
                <a:solidFill>
                  <a:schemeClr val="tx1">
                    <a:lumMod val="65000"/>
                    <a:lumOff val="35000"/>
                  </a:schemeClr>
                </a:solidFill>
                <a:latin typeface="+mn-lt"/>
              </a:rPr>
              <a:t>Remember- it is better to have a friend who is mad at you, than a friend who is no longer here with you</a:t>
            </a:r>
          </a:p>
        </p:txBody>
      </p:sp>
      <p:sp>
        <p:nvSpPr>
          <p:cNvPr id="5" name="TextBox 4">
            <a:extLst>
              <a:ext uri="{FF2B5EF4-FFF2-40B4-BE49-F238E27FC236}">
                <a16:creationId xmlns:a16="http://schemas.microsoft.com/office/drawing/2014/main" id="{A63378B2-C4DA-41FF-910D-5F9481E53FEC}"/>
              </a:ext>
            </a:extLst>
          </p:cNvPr>
          <p:cNvSpPr txBox="1"/>
          <p:nvPr/>
        </p:nvSpPr>
        <p:spPr>
          <a:xfrm>
            <a:off x="5894220" y="923397"/>
            <a:ext cx="6166020" cy="3293209"/>
          </a:xfrm>
          <a:prstGeom prst="rect">
            <a:avLst/>
          </a:prstGeom>
          <a:noFill/>
        </p:spPr>
        <p:txBody>
          <a:bodyPr wrap="square" lIns="91440" tIns="45720" rIns="91440" bIns="45720" anchor="t">
            <a:spAutoFit/>
          </a:bodyPr>
          <a:lstStyle/>
          <a:p>
            <a:pPr marL="228600"/>
            <a:r>
              <a:rPr lang="en-US" sz="2600" u="sng">
                <a:solidFill>
                  <a:schemeClr val="accent4"/>
                </a:solidFill>
              </a:rPr>
              <a:t>Do Say:</a:t>
            </a:r>
            <a:endParaRPr lang="en-US">
              <a:solidFill>
                <a:schemeClr val="accent4"/>
              </a:solidFill>
            </a:endParaRPr>
          </a:p>
          <a:p>
            <a:pPr marL="914400" lvl="1" indent="-457200">
              <a:buFont typeface="Arial"/>
              <a:buChar char="•"/>
            </a:pPr>
            <a:r>
              <a:rPr lang="en-US" sz="2600">
                <a:solidFill>
                  <a:schemeClr val="accent4"/>
                </a:solidFill>
                <a:latin typeface="Franklin Gothic Book"/>
              </a:rPr>
              <a:t>“I am here to listen” (then don’t talk)</a:t>
            </a:r>
          </a:p>
          <a:p>
            <a:pPr marL="914400" lvl="1" indent="-457200">
              <a:buFont typeface="Arial"/>
              <a:buChar char="•"/>
            </a:pPr>
            <a:r>
              <a:rPr lang="en-US" sz="2600">
                <a:solidFill>
                  <a:schemeClr val="accent4"/>
                </a:solidFill>
                <a:latin typeface="Franklin Gothic Book"/>
              </a:rPr>
              <a:t>“What have you tried already?”</a:t>
            </a:r>
          </a:p>
          <a:p>
            <a:pPr marL="914400" lvl="1" indent="-457200">
              <a:buFont typeface="Arial"/>
              <a:buChar char="•"/>
            </a:pPr>
            <a:r>
              <a:rPr lang="en-US" sz="2600">
                <a:solidFill>
                  <a:schemeClr val="accent4"/>
                </a:solidFill>
                <a:latin typeface="Franklin Gothic Book"/>
              </a:rPr>
              <a:t>Reflect how bad they feel</a:t>
            </a:r>
          </a:p>
          <a:p>
            <a:pPr marL="914400" lvl="1" indent="-457200">
              <a:buFont typeface="Arial"/>
              <a:buChar char="•"/>
            </a:pPr>
            <a:r>
              <a:rPr lang="en-US" sz="2600">
                <a:solidFill>
                  <a:schemeClr val="accent4"/>
                </a:solidFill>
                <a:latin typeface="Franklin Gothic Book"/>
              </a:rPr>
              <a:t>“What do you need from me?”</a:t>
            </a:r>
          </a:p>
          <a:p>
            <a:pPr marL="914400" lvl="1" indent="-457200">
              <a:buFont typeface="Arial"/>
              <a:buChar char="•"/>
            </a:pPr>
            <a:r>
              <a:rPr lang="en-US" sz="2600">
                <a:solidFill>
                  <a:schemeClr val="accent4"/>
                </a:solidFill>
                <a:latin typeface="Franklin Gothic Book"/>
              </a:rPr>
              <a:t>“How can we work together to help you be safe.”</a:t>
            </a:r>
          </a:p>
        </p:txBody>
      </p:sp>
    </p:spTree>
    <p:extLst>
      <p:ext uri="{BB962C8B-B14F-4D97-AF65-F5344CB8AC3E}">
        <p14:creationId xmlns:p14="http://schemas.microsoft.com/office/powerpoint/2010/main" val="2615765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21FF01C-ED40-4F2F-BB5E-A249BD9AC5C7}"/>
              </a:ext>
            </a:extLst>
          </p:cNvPr>
          <p:cNvSpPr>
            <a:spLocks noGrp="1"/>
          </p:cNvSpPr>
          <p:nvPr>
            <p:ph sz="half" idx="2"/>
          </p:nvPr>
        </p:nvSpPr>
        <p:spPr>
          <a:xfrm>
            <a:off x="810397" y="1442565"/>
            <a:ext cx="10571206" cy="3401284"/>
          </a:xfrm>
        </p:spPr>
        <p:txBody>
          <a:bodyPr lIns="91440" tIns="45720" rIns="91440" bIns="45720" anchor="t"/>
          <a:lstStyle/>
          <a:p>
            <a:pPr marL="0" indent="0" algn="ctr">
              <a:buNone/>
            </a:pPr>
            <a:r>
              <a:rPr lang="en-US" sz="3400" b="1" u="sng">
                <a:latin typeface="Franklin Gothic Book"/>
              </a:rPr>
              <a:t>REMEMBER:</a:t>
            </a:r>
          </a:p>
          <a:p>
            <a:pPr marL="0" indent="0" algn="ctr">
              <a:buNone/>
            </a:pPr>
            <a:r>
              <a:rPr lang="en-US" sz="6000" b="1">
                <a:solidFill>
                  <a:schemeClr val="accent1"/>
                </a:solidFill>
                <a:latin typeface="Franklin Gothic Book"/>
              </a:rPr>
              <a:t>It is not your fault if someone ends their life!</a:t>
            </a:r>
            <a:endParaRPr lang="en-US" sz="6000">
              <a:solidFill>
                <a:schemeClr val="accent1"/>
              </a:solidFill>
              <a:latin typeface="Franklin Gothic Book"/>
            </a:endParaRPr>
          </a:p>
        </p:txBody>
      </p:sp>
    </p:spTree>
    <p:extLst>
      <p:ext uri="{BB962C8B-B14F-4D97-AF65-F5344CB8AC3E}">
        <p14:creationId xmlns:p14="http://schemas.microsoft.com/office/powerpoint/2010/main" val="19589497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4042" y="271225"/>
            <a:ext cx="7886700" cy="662781"/>
          </a:xfrm>
        </p:spPr>
        <p:txBody>
          <a:bodyPr lIns="60960" tIns="30480" rIns="60960" bIns="30480" anchor="t"/>
          <a:lstStyle/>
          <a:p>
            <a:r>
              <a:rPr lang="en-US">
                <a:latin typeface="Franklin Gothic Book"/>
              </a:rPr>
              <a:t>Today’s Presenters</a:t>
            </a:r>
            <a:endParaRPr lang="en-US"/>
          </a:p>
        </p:txBody>
      </p:sp>
      <p:sp>
        <p:nvSpPr>
          <p:cNvPr id="9" name="Text Placeholder 8">
            <a:extLst>
              <a:ext uri="{FF2B5EF4-FFF2-40B4-BE49-F238E27FC236}">
                <a16:creationId xmlns:a16="http://schemas.microsoft.com/office/drawing/2014/main" id="{68D7E504-9337-995C-CA05-60061B321FEA}"/>
              </a:ext>
            </a:extLst>
          </p:cNvPr>
          <p:cNvSpPr>
            <a:spLocks noGrp="1"/>
          </p:cNvSpPr>
          <p:nvPr>
            <p:ph type="body" idx="1"/>
          </p:nvPr>
        </p:nvSpPr>
        <p:spPr>
          <a:xfrm>
            <a:off x="938213" y="4443217"/>
            <a:ext cx="5157787" cy="823912"/>
          </a:xfrm>
        </p:spPr>
        <p:txBody>
          <a:bodyPr lIns="60960" tIns="30480" rIns="60960" bIns="30480" anchor="b"/>
          <a:lstStyle/>
          <a:p>
            <a:pPr algn="ctr"/>
            <a:r>
              <a:rPr lang="en-US" dirty="0">
                <a:latin typeface="Franklin Gothic Book"/>
              </a:rPr>
              <a:t>Jennifer Grinnell, LCPC</a:t>
            </a:r>
            <a:endParaRPr lang="en-US" dirty="0"/>
          </a:p>
          <a:p>
            <a:pPr algn="ctr"/>
            <a:r>
              <a:rPr lang="en-US" dirty="0" err="1">
                <a:latin typeface="Franklin Gothic Book"/>
              </a:rPr>
              <a:t>She/Her</a:t>
            </a:r>
            <a:endParaRPr lang="en-US" dirty="0">
              <a:latin typeface="Franklin Gothic Book"/>
            </a:endParaRPr>
          </a:p>
          <a:p>
            <a:pPr algn="ctr"/>
            <a:r>
              <a:rPr lang="en-US" dirty="0">
                <a:latin typeface="Franklin Gothic Book"/>
              </a:rPr>
              <a:t>Director, Community Education</a:t>
            </a:r>
            <a:endParaRPr lang="en-US" dirty="0"/>
          </a:p>
        </p:txBody>
      </p:sp>
      <p:sp>
        <p:nvSpPr>
          <p:cNvPr id="4" name="Text Placeholder 8">
            <a:extLst>
              <a:ext uri="{FF2B5EF4-FFF2-40B4-BE49-F238E27FC236}">
                <a16:creationId xmlns:a16="http://schemas.microsoft.com/office/drawing/2014/main" id="{E814C710-BE6B-4C87-2986-78EDEEB114EC}"/>
              </a:ext>
            </a:extLst>
          </p:cNvPr>
          <p:cNvSpPr txBox="1">
            <a:spLocks/>
          </p:cNvSpPr>
          <p:nvPr/>
        </p:nvSpPr>
        <p:spPr>
          <a:xfrm>
            <a:off x="6196921" y="4476859"/>
            <a:ext cx="5157787" cy="823912"/>
          </a:xfrm>
          <a:prstGeom prst="rect">
            <a:avLst/>
          </a:prstGeom>
        </p:spPr>
        <p:txBody>
          <a:bodyPr lIns="60960" tIns="30480" rIns="60960" bIns="30480" anchor="b"/>
          <a:lstStyle>
            <a:lvl1pPr marL="0" indent="0" algn="l" defTabSz="1371600" rtl="0" eaLnBrk="1" latinLnBrk="0" hangingPunct="1">
              <a:lnSpc>
                <a:spcPct val="90000"/>
              </a:lnSpc>
              <a:spcBef>
                <a:spcPts val="1500"/>
              </a:spcBef>
              <a:buFont typeface="Arial" panose="020B0604020202020204" pitchFamily="34" charset="0"/>
              <a:buNone/>
              <a:defRPr sz="3600" b="1" kern="1200">
                <a:solidFill>
                  <a:srgbClr val="7DC240"/>
                </a:solidFill>
                <a:latin typeface="Franklin Gothic Book" panose="020B0503020102020204" pitchFamily="34" charset="0"/>
                <a:ea typeface="+mn-ea"/>
                <a:cs typeface="+mn-cs"/>
              </a:defRPr>
            </a:lvl1pPr>
            <a:lvl2pPr marL="685800" indent="0" algn="l" defTabSz="1371600" rtl="0" eaLnBrk="1" latinLnBrk="0" hangingPunct="1">
              <a:lnSpc>
                <a:spcPct val="90000"/>
              </a:lnSpc>
              <a:spcBef>
                <a:spcPts val="750"/>
              </a:spcBef>
              <a:buFont typeface="Arial" panose="020B0604020202020204" pitchFamily="34" charset="0"/>
              <a:buNone/>
              <a:defRPr sz="3000" b="1" kern="1200">
                <a:solidFill>
                  <a:schemeClr val="tx1"/>
                </a:solidFill>
                <a:latin typeface="+mn-lt"/>
                <a:ea typeface="+mn-ea"/>
                <a:cs typeface="+mn-cs"/>
              </a:defRPr>
            </a:lvl2pPr>
            <a:lvl3pPr marL="1371600" indent="0" algn="l" defTabSz="1371600" rtl="0" eaLnBrk="1" latinLnBrk="0" hangingPunct="1">
              <a:lnSpc>
                <a:spcPct val="90000"/>
              </a:lnSpc>
              <a:spcBef>
                <a:spcPts val="750"/>
              </a:spcBef>
              <a:buFont typeface="Arial" panose="020B0604020202020204" pitchFamily="34" charset="0"/>
              <a:buNone/>
              <a:defRPr sz="2700" b="1" kern="1200">
                <a:solidFill>
                  <a:schemeClr val="tx1"/>
                </a:solidFill>
                <a:latin typeface="+mn-lt"/>
                <a:ea typeface="+mn-ea"/>
                <a:cs typeface="+mn-cs"/>
              </a:defRPr>
            </a:lvl3pPr>
            <a:lvl4pPr marL="2057400" indent="0" algn="l" defTabSz="1371600" rtl="0" eaLnBrk="1" latinLnBrk="0" hangingPunct="1">
              <a:lnSpc>
                <a:spcPct val="90000"/>
              </a:lnSpc>
              <a:spcBef>
                <a:spcPts val="750"/>
              </a:spcBef>
              <a:buFont typeface="Arial" panose="020B0604020202020204" pitchFamily="34" charset="0"/>
              <a:buNone/>
              <a:defRPr sz="2400" b="1" kern="1200">
                <a:solidFill>
                  <a:schemeClr val="tx1"/>
                </a:solidFill>
                <a:latin typeface="+mn-lt"/>
                <a:ea typeface="+mn-ea"/>
                <a:cs typeface="+mn-cs"/>
              </a:defRPr>
            </a:lvl4pPr>
            <a:lvl5pPr marL="2743200" indent="0" algn="l" defTabSz="1371600" rtl="0" eaLnBrk="1" latinLnBrk="0" hangingPunct="1">
              <a:lnSpc>
                <a:spcPct val="90000"/>
              </a:lnSpc>
              <a:spcBef>
                <a:spcPts val="750"/>
              </a:spcBef>
              <a:buFont typeface="Arial" panose="020B0604020202020204" pitchFamily="34" charset="0"/>
              <a:buNone/>
              <a:defRPr sz="2400" b="1" kern="1200">
                <a:solidFill>
                  <a:schemeClr val="tx1"/>
                </a:solidFill>
                <a:latin typeface="+mn-lt"/>
                <a:ea typeface="+mn-ea"/>
                <a:cs typeface="+mn-cs"/>
              </a:defRPr>
            </a:lvl5pPr>
            <a:lvl6pPr marL="3429000" indent="0" algn="l" defTabSz="1371600" rtl="0" eaLnBrk="1" latinLnBrk="0" hangingPunct="1">
              <a:lnSpc>
                <a:spcPct val="90000"/>
              </a:lnSpc>
              <a:spcBef>
                <a:spcPts val="750"/>
              </a:spcBef>
              <a:buFont typeface="Arial" panose="020B0604020202020204" pitchFamily="34" charset="0"/>
              <a:buNone/>
              <a:defRPr sz="2400" b="1" kern="1200">
                <a:solidFill>
                  <a:schemeClr val="tx1"/>
                </a:solidFill>
                <a:latin typeface="+mn-lt"/>
                <a:ea typeface="+mn-ea"/>
                <a:cs typeface="+mn-cs"/>
              </a:defRPr>
            </a:lvl6pPr>
            <a:lvl7pPr marL="4114800" indent="0" algn="l" defTabSz="1371600" rtl="0" eaLnBrk="1" latinLnBrk="0" hangingPunct="1">
              <a:lnSpc>
                <a:spcPct val="90000"/>
              </a:lnSpc>
              <a:spcBef>
                <a:spcPts val="750"/>
              </a:spcBef>
              <a:buFont typeface="Arial" panose="020B0604020202020204" pitchFamily="34" charset="0"/>
              <a:buNone/>
              <a:defRPr sz="2400" b="1" kern="1200">
                <a:solidFill>
                  <a:schemeClr val="tx1"/>
                </a:solidFill>
                <a:latin typeface="+mn-lt"/>
                <a:ea typeface="+mn-ea"/>
                <a:cs typeface="+mn-cs"/>
              </a:defRPr>
            </a:lvl7pPr>
            <a:lvl8pPr marL="4800600" indent="0" algn="l" defTabSz="1371600" rtl="0" eaLnBrk="1" latinLnBrk="0" hangingPunct="1">
              <a:lnSpc>
                <a:spcPct val="90000"/>
              </a:lnSpc>
              <a:spcBef>
                <a:spcPts val="750"/>
              </a:spcBef>
              <a:buFont typeface="Arial" panose="020B0604020202020204" pitchFamily="34" charset="0"/>
              <a:buNone/>
              <a:defRPr sz="2400" b="1" kern="1200">
                <a:solidFill>
                  <a:schemeClr val="tx1"/>
                </a:solidFill>
                <a:latin typeface="+mn-lt"/>
                <a:ea typeface="+mn-ea"/>
                <a:cs typeface="+mn-cs"/>
              </a:defRPr>
            </a:lvl8pPr>
            <a:lvl9pPr marL="5486400" indent="0" algn="l" defTabSz="1371600" rtl="0" eaLnBrk="1" latinLnBrk="0" hangingPunct="1">
              <a:lnSpc>
                <a:spcPct val="90000"/>
              </a:lnSpc>
              <a:spcBef>
                <a:spcPts val="750"/>
              </a:spcBef>
              <a:buFont typeface="Arial" panose="020B0604020202020204" pitchFamily="34" charset="0"/>
              <a:buNone/>
              <a:defRPr sz="2400" b="1" kern="1200">
                <a:solidFill>
                  <a:schemeClr val="tx1"/>
                </a:solidFill>
                <a:latin typeface="+mn-lt"/>
                <a:ea typeface="+mn-ea"/>
                <a:cs typeface="+mn-cs"/>
              </a:defRPr>
            </a:lvl9pPr>
          </a:lstStyle>
          <a:p>
            <a:pPr algn="ctr"/>
            <a:r>
              <a:rPr lang="en-US" sz="2400" dirty="0">
                <a:latin typeface="Franklin Gothic Book"/>
              </a:rPr>
              <a:t>Laura Laskofski, MPH</a:t>
            </a:r>
            <a:endParaRPr lang="en-US" sz="2400" dirty="0"/>
          </a:p>
          <a:p>
            <a:pPr algn="ctr"/>
            <a:r>
              <a:rPr lang="en-US" sz="2400" dirty="0" err="1">
                <a:latin typeface="Franklin Gothic Book"/>
              </a:rPr>
              <a:t>She/Her</a:t>
            </a:r>
            <a:endParaRPr lang="en-US" sz="2400" dirty="0">
              <a:latin typeface="Franklin Gothic Book"/>
            </a:endParaRPr>
          </a:p>
          <a:p>
            <a:pPr algn="ctr"/>
            <a:r>
              <a:rPr lang="en-US" sz="2400" dirty="0">
                <a:latin typeface="Franklin Gothic Book"/>
              </a:rPr>
              <a:t>Manager, Community Education</a:t>
            </a:r>
            <a:endParaRPr lang="en-US" sz="2400" dirty="0"/>
          </a:p>
        </p:txBody>
      </p:sp>
      <p:pic>
        <p:nvPicPr>
          <p:cNvPr id="6" name="Picture 5" descr="A person smiling for a selfie&#10;&#10;Description automatically generated">
            <a:extLst>
              <a:ext uri="{FF2B5EF4-FFF2-40B4-BE49-F238E27FC236}">
                <a16:creationId xmlns:a16="http://schemas.microsoft.com/office/drawing/2014/main" id="{04B71C80-F33D-0C05-89E7-2FE80693E654}"/>
              </a:ext>
            </a:extLst>
          </p:cNvPr>
          <p:cNvPicPr>
            <a:picLocks noChangeAspect="1"/>
          </p:cNvPicPr>
          <p:nvPr/>
        </p:nvPicPr>
        <p:blipFill rotWithShape="1">
          <a:blip r:embed="rId3">
            <a:extLst>
              <a:ext uri="{28A0092B-C50C-407E-A947-70E740481C1C}">
                <a14:useLocalDpi xmlns:a14="http://schemas.microsoft.com/office/drawing/2010/main" val="0"/>
              </a:ext>
            </a:extLst>
          </a:blip>
          <a:srcRect l="13993" r="10620"/>
          <a:stretch/>
        </p:blipFill>
        <p:spPr>
          <a:xfrm rot="5400000">
            <a:off x="7244526" y="1000855"/>
            <a:ext cx="2842435" cy="2827859"/>
          </a:xfrm>
          <a:prstGeom prst="rect">
            <a:avLst/>
          </a:prstGeom>
        </p:spPr>
      </p:pic>
      <p:pic>
        <p:nvPicPr>
          <p:cNvPr id="8" name="Picture 7" descr="A person wearing glasses and a white cardigan&#10;&#10;Description automatically generated">
            <a:extLst>
              <a:ext uri="{FF2B5EF4-FFF2-40B4-BE49-F238E27FC236}">
                <a16:creationId xmlns:a16="http://schemas.microsoft.com/office/drawing/2014/main" id="{73AE4F6D-2077-E53F-F4CE-52271F223D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16011" y="993565"/>
            <a:ext cx="3263000" cy="2842436"/>
          </a:xfrm>
          <a:prstGeom prst="rect">
            <a:avLst/>
          </a:prstGeom>
        </p:spPr>
      </p:pic>
    </p:spTree>
    <p:extLst>
      <p:ext uri="{BB962C8B-B14F-4D97-AF65-F5344CB8AC3E}">
        <p14:creationId xmlns:p14="http://schemas.microsoft.com/office/powerpoint/2010/main" val="555225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A3DF3-7B6B-430C-9E6A-7AE43256A32B}"/>
              </a:ext>
            </a:extLst>
          </p:cNvPr>
          <p:cNvSpPr>
            <a:spLocks noGrp="1"/>
          </p:cNvSpPr>
          <p:nvPr>
            <p:ph type="title"/>
          </p:nvPr>
        </p:nvSpPr>
        <p:spPr>
          <a:xfrm>
            <a:off x="1375720" y="1864413"/>
            <a:ext cx="7553643" cy="2347758"/>
          </a:xfrm>
        </p:spPr>
        <p:txBody>
          <a:bodyPr lIns="91440" tIns="45720" rIns="91440" bIns="45720" anchor="t">
            <a:normAutofit/>
          </a:bodyPr>
          <a:lstStyle/>
          <a:p>
            <a:pPr algn="ctr"/>
            <a:r>
              <a:rPr lang="en-US">
                <a:latin typeface="Franklin Gothic Book"/>
              </a:rPr>
              <a:t>Social Media</a:t>
            </a:r>
            <a:br>
              <a:rPr lang="en-US">
                <a:latin typeface="Franklin Gothic Book"/>
              </a:rPr>
            </a:br>
            <a:r>
              <a:rPr lang="en-US" sz="5400">
                <a:latin typeface="Franklin Gothic Book"/>
              </a:rPr>
              <a:t>What would you do?</a:t>
            </a:r>
          </a:p>
        </p:txBody>
      </p:sp>
    </p:spTree>
    <p:extLst>
      <p:ext uri="{BB962C8B-B14F-4D97-AF65-F5344CB8AC3E}">
        <p14:creationId xmlns:p14="http://schemas.microsoft.com/office/powerpoint/2010/main" val="22461955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BCB3C2F6-CA24-42F1-8F67-125263339543}"/>
              </a:ext>
            </a:extLst>
          </p:cNvPr>
          <p:cNvGrpSpPr/>
          <p:nvPr/>
        </p:nvGrpSpPr>
        <p:grpSpPr>
          <a:xfrm>
            <a:off x="1090371" y="1719869"/>
            <a:ext cx="9293807" cy="2638643"/>
            <a:chOff x="946598" y="540926"/>
            <a:chExt cx="7712298" cy="1891020"/>
          </a:xfrm>
        </p:grpSpPr>
        <p:pic>
          <p:nvPicPr>
            <p:cNvPr id="4" name="Picture 4" descr="Text&#10;&#10;Description automatically generated">
              <a:extLst>
                <a:ext uri="{FF2B5EF4-FFF2-40B4-BE49-F238E27FC236}">
                  <a16:creationId xmlns:a16="http://schemas.microsoft.com/office/drawing/2014/main" id="{46FD0A3D-EEBA-4A90-B3AD-4DC129F9EC3E}"/>
                </a:ext>
              </a:extLst>
            </p:cNvPr>
            <p:cNvPicPr>
              <a:picLocks noChangeAspect="1"/>
            </p:cNvPicPr>
            <p:nvPr/>
          </p:nvPicPr>
          <p:blipFill>
            <a:blip r:embed="rId3"/>
            <a:stretch>
              <a:fillRect/>
            </a:stretch>
          </p:blipFill>
          <p:spPr>
            <a:xfrm>
              <a:off x="946598" y="540926"/>
              <a:ext cx="7712298" cy="1891020"/>
            </a:xfrm>
            <a:prstGeom prst="rect">
              <a:avLst/>
            </a:prstGeom>
          </p:spPr>
        </p:pic>
        <p:sp>
          <p:nvSpPr>
            <p:cNvPr id="5" name="Rectangle 4">
              <a:extLst>
                <a:ext uri="{FF2B5EF4-FFF2-40B4-BE49-F238E27FC236}">
                  <a16:creationId xmlns:a16="http://schemas.microsoft.com/office/drawing/2014/main" id="{4FC49944-9868-47A8-A9A6-33147F77BE49}"/>
                </a:ext>
              </a:extLst>
            </p:cNvPr>
            <p:cNvSpPr/>
            <p:nvPr/>
          </p:nvSpPr>
          <p:spPr>
            <a:xfrm>
              <a:off x="1893193" y="589208"/>
              <a:ext cx="1438142" cy="332705"/>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BA30280F-DD12-46D6-BA7B-74ECCFAC92D7}"/>
                </a:ext>
              </a:extLst>
            </p:cNvPr>
            <p:cNvSpPr/>
            <p:nvPr/>
          </p:nvSpPr>
          <p:spPr>
            <a:xfrm>
              <a:off x="1059420" y="592561"/>
              <a:ext cx="633212" cy="676141"/>
            </a:xfrm>
            <a:prstGeom prst="ellipse">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itle 1">
            <a:extLst>
              <a:ext uri="{FF2B5EF4-FFF2-40B4-BE49-F238E27FC236}">
                <a16:creationId xmlns:a16="http://schemas.microsoft.com/office/drawing/2014/main" id="{FBC83007-26FC-4D31-805C-E648D3BB02EA}"/>
              </a:ext>
            </a:extLst>
          </p:cNvPr>
          <p:cNvSpPr>
            <a:spLocks noGrp="1"/>
          </p:cNvSpPr>
          <p:nvPr>
            <p:ph type="title"/>
          </p:nvPr>
        </p:nvSpPr>
        <p:spPr>
          <a:xfrm>
            <a:off x="838201" y="365126"/>
            <a:ext cx="10515600" cy="1325880"/>
          </a:xfrm>
        </p:spPr>
        <p:txBody>
          <a:bodyPr lIns="91440" tIns="45720" rIns="91440" bIns="45720" anchor="t">
            <a:normAutofit/>
          </a:bodyPr>
          <a:lstStyle/>
          <a:p>
            <a:r>
              <a:rPr lang="en-US">
                <a:latin typeface="Franklin Gothic Book"/>
              </a:rPr>
              <a:t>What Would You Say?</a:t>
            </a:r>
            <a:endParaRPr lang="en-US"/>
          </a:p>
        </p:txBody>
      </p:sp>
    </p:spTree>
    <p:extLst>
      <p:ext uri="{BB962C8B-B14F-4D97-AF65-F5344CB8AC3E}">
        <p14:creationId xmlns:p14="http://schemas.microsoft.com/office/powerpoint/2010/main" val="2326288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D103B-8467-4DA9-B80D-F63CC22D547D}"/>
              </a:ext>
            </a:extLst>
          </p:cNvPr>
          <p:cNvSpPr>
            <a:spLocks noGrp="1"/>
          </p:cNvSpPr>
          <p:nvPr>
            <p:ph type="title"/>
          </p:nvPr>
        </p:nvSpPr>
        <p:spPr/>
        <p:txBody>
          <a:bodyPr lIns="91440" tIns="45720" rIns="91440" bIns="45720" anchor="t">
            <a:normAutofit/>
          </a:bodyPr>
          <a:lstStyle/>
          <a:p>
            <a:r>
              <a:rPr lang="en-US">
                <a:latin typeface="Franklin Gothic Book"/>
              </a:rPr>
              <a:t>Asking About Suicide:</a:t>
            </a:r>
            <a:endParaRPr lang="en-US"/>
          </a:p>
        </p:txBody>
      </p:sp>
      <p:grpSp>
        <p:nvGrpSpPr>
          <p:cNvPr id="8" name="Group 7">
            <a:extLst>
              <a:ext uri="{FF2B5EF4-FFF2-40B4-BE49-F238E27FC236}">
                <a16:creationId xmlns:a16="http://schemas.microsoft.com/office/drawing/2014/main" id="{DE079A61-D1EE-4D28-972D-4E3AF7980C2D}"/>
              </a:ext>
            </a:extLst>
          </p:cNvPr>
          <p:cNvGrpSpPr/>
          <p:nvPr/>
        </p:nvGrpSpPr>
        <p:grpSpPr>
          <a:xfrm>
            <a:off x="1133302" y="2505107"/>
            <a:ext cx="7768997" cy="2017681"/>
            <a:chOff x="989528" y="3382126"/>
            <a:chExt cx="6360016" cy="1413832"/>
          </a:xfrm>
        </p:grpSpPr>
        <p:pic>
          <p:nvPicPr>
            <p:cNvPr id="5" name="Picture 7" descr="Text&#10;&#10;Description automatically generated">
              <a:extLst>
                <a:ext uri="{FF2B5EF4-FFF2-40B4-BE49-F238E27FC236}">
                  <a16:creationId xmlns:a16="http://schemas.microsoft.com/office/drawing/2014/main" id="{97973F45-EAAA-41AA-BDBA-79A1006EE9E6}"/>
                </a:ext>
              </a:extLst>
            </p:cNvPr>
            <p:cNvPicPr>
              <a:picLocks noChangeAspect="1"/>
            </p:cNvPicPr>
            <p:nvPr/>
          </p:nvPicPr>
          <p:blipFill>
            <a:blip r:embed="rId2"/>
            <a:stretch>
              <a:fillRect/>
            </a:stretch>
          </p:blipFill>
          <p:spPr>
            <a:xfrm>
              <a:off x="989528" y="3382126"/>
              <a:ext cx="6360016" cy="1413832"/>
            </a:xfrm>
            <a:prstGeom prst="rect">
              <a:avLst/>
            </a:prstGeom>
          </p:spPr>
        </p:pic>
        <p:sp>
          <p:nvSpPr>
            <p:cNvPr id="6" name="Oval 5">
              <a:extLst>
                <a:ext uri="{FF2B5EF4-FFF2-40B4-BE49-F238E27FC236}">
                  <a16:creationId xmlns:a16="http://schemas.microsoft.com/office/drawing/2014/main" id="{82F5B671-03AA-4439-BE34-BC750306C6C1}"/>
                </a:ext>
              </a:extLst>
            </p:cNvPr>
            <p:cNvSpPr/>
            <p:nvPr/>
          </p:nvSpPr>
          <p:spPr>
            <a:xfrm>
              <a:off x="1295533" y="3640561"/>
              <a:ext cx="633212" cy="676141"/>
            </a:xfrm>
            <a:prstGeom prst="ellipse">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E6FACE2E-C4A6-443B-8187-009814A721EE}"/>
                </a:ext>
              </a:extLst>
            </p:cNvPr>
            <p:cNvSpPr/>
            <p:nvPr/>
          </p:nvSpPr>
          <p:spPr>
            <a:xfrm>
              <a:off x="2118573" y="3647940"/>
              <a:ext cx="1438142" cy="332705"/>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14854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61F28-8493-4336-800C-A23C7870C924}"/>
              </a:ext>
            </a:extLst>
          </p:cNvPr>
          <p:cNvSpPr>
            <a:spLocks noGrp="1"/>
          </p:cNvSpPr>
          <p:nvPr>
            <p:ph type="title"/>
          </p:nvPr>
        </p:nvSpPr>
        <p:spPr/>
        <p:txBody>
          <a:bodyPr lIns="91440" tIns="45720" rIns="91440" bIns="45720" anchor="t">
            <a:normAutofit/>
          </a:bodyPr>
          <a:lstStyle/>
          <a:p>
            <a:r>
              <a:rPr lang="en-US">
                <a:latin typeface="Franklin Gothic Book"/>
              </a:rPr>
              <a:t>Reporting on Discord</a:t>
            </a:r>
            <a:endParaRPr lang="en-US"/>
          </a:p>
        </p:txBody>
      </p:sp>
      <p:pic>
        <p:nvPicPr>
          <p:cNvPr id="4" name="Picture 4" descr="Graphical user interface, website&#10;&#10;Description automatically generated">
            <a:extLst>
              <a:ext uri="{FF2B5EF4-FFF2-40B4-BE49-F238E27FC236}">
                <a16:creationId xmlns:a16="http://schemas.microsoft.com/office/drawing/2014/main" id="{FCFC364E-D8A3-436E-8B11-F423B26FC2A7}"/>
              </a:ext>
            </a:extLst>
          </p:cNvPr>
          <p:cNvPicPr>
            <a:picLocks noGrp="1" noChangeAspect="1"/>
          </p:cNvPicPr>
          <p:nvPr>
            <p:ph idx="1"/>
          </p:nvPr>
        </p:nvPicPr>
        <p:blipFill>
          <a:blip r:embed="rId3"/>
          <a:stretch>
            <a:fillRect/>
          </a:stretch>
        </p:blipFill>
        <p:spPr>
          <a:xfrm>
            <a:off x="2379187" y="1243012"/>
            <a:ext cx="2504122" cy="4984432"/>
          </a:xfrm>
        </p:spPr>
      </p:pic>
      <p:sp>
        <p:nvSpPr>
          <p:cNvPr id="6" name="Rectangle 5">
            <a:extLst>
              <a:ext uri="{FF2B5EF4-FFF2-40B4-BE49-F238E27FC236}">
                <a16:creationId xmlns:a16="http://schemas.microsoft.com/office/drawing/2014/main" id="{D904CCE9-59D0-4BAE-8973-8963F7DD7786}"/>
              </a:ext>
            </a:extLst>
          </p:cNvPr>
          <p:cNvSpPr/>
          <p:nvPr/>
        </p:nvSpPr>
        <p:spPr>
          <a:xfrm>
            <a:off x="2382631" y="1714500"/>
            <a:ext cx="2098259" cy="142460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34EC6927-AE32-44D9-B720-7DCD3F86486E}"/>
              </a:ext>
            </a:extLst>
          </p:cNvPr>
          <p:cNvGrpSpPr/>
          <p:nvPr/>
        </p:nvGrpSpPr>
        <p:grpSpPr>
          <a:xfrm>
            <a:off x="6426994" y="1228725"/>
            <a:ext cx="2497931" cy="4983956"/>
            <a:chOff x="3912394" y="1228725"/>
            <a:chExt cx="2497931" cy="4983956"/>
          </a:xfrm>
        </p:grpSpPr>
        <p:pic>
          <p:nvPicPr>
            <p:cNvPr id="5" name="Picture 5" descr="Text&#10;&#10;Description automatically generated">
              <a:extLst>
                <a:ext uri="{FF2B5EF4-FFF2-40B4-BE49-F238E27FC236}">
                  <a16:creationId xmlns:a16="http://schemas.microsoft.com/office/drawing/2014/main" id="{2D7CEBB1-2735-4383-B3A9-2D24FFA247FF}"/>
                </a:ext>
              </a:extLst>
            </p:cNvPr>
            <p:cNvPicPr>
              <a:picLocks noChangeAspect="1"/>
            </p:cNvPicPr>
            <p:nvPr/>
          </p:nvPicPr>
          <p:blipFill>
            <a:blip r:embed="rId4"/>
            <a:stretch>
              <a:fillRect/>
            </a:stretch>
          </p:blipFill>
          <p:spPr>
            <a:xfrm>
              <a:off x="3912394" y="1228725"/>
              <a:ext cx="2497931" cy="4983956"/>
            </a:xfrm>
            <a:prstGeom prst="rect">
              <a:avLst/>
            </a:prstGeom>
          </p:spPr>
        </p:pic>
        <p:sp>
          <p:nvSpPr>
            <p:cNvPr id="8" name="Rectangle 7">
              <a:extLst>
                <a:ext uri="{FF2B5EF4-FFF2-40B4-BE49-F238E27FC236}">
                  <a16:creationId xmlns:a16="http://schemas.microsoft.com/office/drawing/2014/main" id="{88D5D89B-C83A-46AE-8564-E608FA821CCE}"/>
                </a:ext>
              </a:extLst>
            </p:cNvPr>
            <p:cNvSpPr/>
            <p:nvPr/>
          </p:nvSpPr>
          <p:spPr>
            <a:xfrm>
              <a:off x="5440018" y="1701800"/>
              <a:ext cx="883477" cy="38652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751263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Content Placeholder 4" descr="Graphical user interface, application&#10;&#10;Description automatically generated">
            <a:extLst>
              <a:ext uri="{FF2B5EF4-FFF2-40B4-BE49-F238E27FC236}">
                <a16:creationId xmlns:a16="http://schemas.microsoft.com/office/drawing/2014/main" id="{950DA2A6-B362-4DA1-B292-2BA950C5DF0D}"/>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135177" y="130639"/>
            <a:ext cx="3913781" cy="6136346"/>
          </a:xfrm>
        </p:spPr>
      </p:pic>
      <p:pic>
        <p:nvPicPr>
          <p:cNvPr id="7" name="Picture 6" descr="Graphical user interface, text, application&#10;&#10;Description automatically generated">
            <a:extLst>
              <a:ext uri="{FF2B5EF4-FFF2-40B4-BE49-F238E27FC236}">
                <a16:creationId xmlns:a16="http://schemas.microsoft.com/office/drawing/2014/main" id="{CB36A94F-2F57-4116-B58F-C9CFD276D5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24925" y="130639"/>
            <a:ext cx="3913780" cy="6136346"/>
          </a:xfrm>
          <a:prstGeom prst="rect">
            <a:avLst/>
          </a:prstGeom>
        </p:spPr>
      </p:pic>
    </p:spTree>
    <p:extLst>
      <p:ext uri="{BB962C8B-B14F-4D97-AF65-F5344CB8AC3E}">
        <p14:creationId xmlns:p14="http://schemas.microsoft.com/office/powerpoint/2010/main" val="9392443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C9555-FE22-4BD3-ADC1-475A1C96672C}"/>
              </a:ext>
            </a:extLst>
          </p:cNvPr>
          <p:cNvSpPr>
            <a:spLocks noGrp="1"/>
          </p:cNvSpPr>
          <p:nvPr>
            <p:ph type="title"/>
          </p:nvPr>
        </p:nvSpPr>
        <p:spPr>
          <a:xfrm>
            <a:off x="596537" y="231213"/>
            <a:ext cx="10515600" cy="1062230"/>
          </a:xfrm>
        </p:spPr>
        <p:txBody>
          <a:bodyPr lIns="91440" tIns="45720" rIns="91440" bIns="45720" anchor="t">
            <a:normAutofit/>
          </a:bodyPr>
          <a:lstStyle/>
          <a:p>
            <a:r>
              <a:rPr lang="en-US">
                <a:latin typeface="Franklin Gothic Book"/>
              </a:rPr>
              <a:t>How to Report on Social Media</a:t>
            </a:r>
            <a:endParaRPr lang="en-US"/>
          </a:p>
        </p:txBody>
      </p:sp>
      <p:pic>
        <p:nvPicPr>
          <p:cNvPr id="5" name="Content Placeholder 4" descr="Graphical user interface, application&#10;&#10;Description automatically generated">
            <a:extLst>
              <a:ext uri="{FF2B5EF4-FFF2-40B4-BE49-F238E27FC236}">
                <a16:creationId xmlns:a16="http://schemas.microsoft.com/office/drawing/2014/main" id="{CEA3F606-1421-469F-AE22-79A4C8B2BF08}"/>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55834" y="1025907"/>
            <a:ext cx="2677664" cy="5307981"/>
          </a:xfrm>
        </p:spPr>
      </p:pic>
      <p:pic>
        <p:nvPicPr>
          <p:cNvPr id="7" name="Picture 6" descr="Graphical user interface&#10;&#10;Description automatically generated with medium confidence">
            <a:extLst>
              <a:ext uri="{FF2B5EF4-FFF2-40B4-BE49-F238E27FC236}">
                <a16:creationId xmlns:a16="http://schemas.microsoft.com/office/drawing/2014/main" id="{4BDA1FDB-E4E6-46BC-9636-DEECE819C7A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732" y="1025907"/>
            <a:ext cx="2677664" cy="5307981"/>
          </a:xfrm>
          <a:prstGeom prst="rect">
            <a:avLst/>
          </a:prstGeom>
        </p:spPr>
      </p:pic>
      <p:pic>
        <p:nvPicPr>
          <p:cNvPr id="9" name="Picture 8" descr="Text&#10;&#10;Description automatically generated">
            <a:extLst>
              <a:ext uri="{FF2B5EF4-FFF2-40B4-BE49-F238E27FC236}">
                <a16:creationId xmlns:a16="http://schemas.microsoft.com/office/drawing/2014/main" id="{8829E817-7911-4549-8D3D-DC58883D4C2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56865" y="1025907"/>
            <a:ext cx="2677664" cy="5307981"/>
          </a:xfrm>
          <a:prstGeom prst="rect">
            <a:avLst/>
          </a:prstGeom>
        </p:spPr>
      </p:pic>
      <p:pic>
        <p:nvPicPr>
          <p:cNvPr id="11" name="Picture 10" descr="Text, letter&#10;&#10;Description automatically generated">
            <a:extLst>
              <a:ext uri="{FF2B5EF4-FFF2-40B4-BE49-F238E27FC236}">
                <a16:creationId xmlns:a16="http://schemas.microsoft.com/office/drawing/2014/main" id="{295FA0BF-86C3-4F5A-A590-E215A84C61D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38411" y="1025907"/>
            <a:ext cx="2516684" cy="5307981"/>
          </a:xfrm>
          <a:prstGeom prst="rect">
            <a:avLst/>
          </a:prstGeom>
        </p:spPr>
      </p:pic>
    </p:spTree>
    <p:extLst>
      <p:ext uri="{BB962C8B-B14F-4D97-AF65-F5344CB8AC3E}">
        <p14:creationId xmlns:p14="http://schemas.microsoft.com/office/powerpoint/2010/main" val="32729055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A close up of a sign&#10;&#10;Description generated with very high confidence">
            <a:extLst>
              <a:ext uri="{FF2B5EF4-FFF2-40B4-BE49-F238E27FC236}">
                <a16:creationId xmlns:a16="http://schemas.microsoft.com/office/drawing/2014/main" id="{023744B4-A90D-4921-A1E0-A9D5EA0D28B2}"/>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928279" y="1062052"/>
            <a:ext cx="3886200" cy="2029117"/>
          </a:xfrm>
        </p:spPr>
      </p:pic>
      <p:sp>
        <p:nvSpPr>
          <p:cNvPr id="9" name="Content Placeholder 8">
            <a:extLst>
              <a:ext uri="{FF2B5EF4-FFF2-40B4-BE49-F238E27FC236}">
                <a16:creationId xmlns:a16="http://schemas.microsoft.com/office/drawing/2014/main" id="{8377CA29-D458-4570-9821-7386C45DC4CD}"/>
              </a:ext>
            </a:extLst>
          </p:cNvPr>
          <p:cNvSpPr>
            <a:spLocks noGrp="1"/>
          </p:cNvSpPr>
          <p:nvPr>
            <p:ph sz="half" idx="2"/>
          </p:nvPr>
        </p:nvSpPr>
        <p:spPr>
          <a:xfrm>
            <a:off x="5979773" y="1491425"/>
            <a:ext cx="3886200" cy="3263504"/>
          </a:xfrm>
        </p:spPr>
        <p:txBody>
          <a:bodyPr/>
          <a:lstStyle/>
          <a:p>
            <a:r>
              <a:rPr lang="en-US"/>
              <a:t>Suicide and Addiction Prevention</a:t>
            </a:r>
          </a:p>
          <a:p>
            <a:r>
              <a:rPr lang="en-US"/>
              <a:t>Information about how to help a loved one or yourself</a:t>
            </a:r>
          </a:p>
          <a:p>
            <a:r>
              <a:rPr lang="en-US"/>
              <a:t>Links to other helpful websites for addiction and suicide prevention</a:t>
            </a:r>
          </a:p>
          <a:p>
            <a:r>
              <a:rPr lang="en-US"/>
              <a:t>Website was designed by an 18-year-old MCPS graduate</a:t>
            </a:r>
          </a:p>
        </p:txBody>
      </p:sp>
      <p:pic>
        <p:nvPicPr>
          <p:cNvPr id="11" name="Picture 10" descr="Logo&#10;&#10;Description automatically generated">
            <a:extLst>
              <a:ext uri="{FF2B5EF4-FFF2-40B4-BE49-F238E27FC236}">
                <a16:creationId xmlns:a16="http://schemas.microsoft.com/office/drawing/2014/main" id="{66F104DD-3D8F-4BA4-94A2-28A3053B240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57137" y="154047"/>
            <a:ext cx="1286114" cy="1286114"/>
          </a:xfrm>
          <a:prstGeom prst="rect">
            <a:avLst/>
          </a:prstGeom>
        </p:spPr>
      </p:pic>
      <p:pic>
        <p:nvPicPr>
          <p:cNvPr id="15" name="Picture 14" descr="Icon&#10;&#10;Description automatically generated">
            <a:extLst>
              <a:ext uri="{FF2B5EF4-FFF2-40B4-BE49-F238E27FC236}">
                <a16:creationId xmlns:a16="http://schemas.microsoft.com/office/drawing/2014/main" id="{6FBB2D7B-D065-4DE8-BA50-5F39BC4CCD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57478" y="3670342"/>
            <a:ext cx="676310" cy="585818"/>
          </a:xfrm>
          <a:prstGeom prst="rect">
            <a:avLst/>
          </a:prstGeom>
        </p:spPr>
      </p:pic>
      <p:pic>
        <p:nvPicPr>
          <p:cNvPr id="19" name="Picture 18" descr="Icon&#10;&#10;Description automatically generated">
            <a:extLst>
              <a:ext uri="{FF2B5EF4-FFF2-40B4-BE49-F238E27FC236}">
                <a16:creationId xmlns:a16="http://schemas.microsoft.com/office/drawing/2014/main" id="{F5E8C84D-E4DB-4962-AE1A-8C38EF9F7A8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86055" y="4690868"/>
            <a:ext cx="619157" cy="571529"/>
          </a:xfrm>
          <a:prstGeom prst="rect">
            <a:avLst/>
          </a:prstGeom>
        </p:spPr>
      </p:pic>
      <p:sp>
        <p:nvSpPr>
          <p:cNvPr id="20" name="TextBox 19">
            <a:extLst>
              <a:ext uri="{FF2B5EF4-FFF2-40B4-BE49-F238E27FC236}">
                <a16:creationId xmlns:a16="http://schemas.microsoft.com/office/drawing/2014/main" id="{B9C796DE-8175-4A59-8A92-BB19DBD54F8C}"/>
              </a:ext>
            </a:extLst>
          </p:cNvPr>
          <p:cNvSpPr txBox="1"/>
          <p:nvPr/>
        </p:nvSpPr>
        <p:spPr>
          <a:xfrm>
            <a:off x="3545061" y="3767043"/>
            <a:ext cx="1617751" cy="415498"/>
          </a:xfrm>
          <a:prstGeom prst="rect">
            <a:avLst/>
          </a:prstGeom>
          <a:noFill/>
        </p:spPr>
        <p:txBody>
          <a:bodyPr wrap="none" rtlCol="0">
            <a:spAutoFit/>
          </a:bodyPr>
          <a:lstStyle/>
          <a:p>
            <a:r>
              <a:rPr lang="en-US" sz="2100" err="1"/>
              <a:t>btheone_org</a:t>
            </a:r>
            <a:endParaRPr lang="en-US" sz="2100"/>
          </a:p>
        </p:txBody>
      </p:sp>
      <p:sp>
        <p:nvSpPr>
          <p:cNvPr id="21" name="TextBox 20">
            <a:extLst>
              <a:ext uri="{FF2B5EF4-FFF2-40B4-BE49-F238E27FC236}">
                <a16:creationId xmlns:a16="http://schemas.microsoft.com/office/drawing/2014/main" id="{CED604C3-2AE6-49CE-B533-F42CF2D46948}"/>
              </a:ext>
            </a:extLst>
          </p:cNvPr>
          <p:cNvSpPr txBox="1"/>
          <p:nvPr/>
        </p:nvSpPr>
        <p:spPr>
          <a:xfrm>
            <a:off x="3545061" y="4780423"/>
            <a:ext cx="1946367" cy="415498"/>
          </a:xfrm>
          <a:prstGeom prst="rect">
            <a:avLst/>
          </a:prstGeom>
          <a:noFill/>
        </p:spPr>
        <p:txBody>
          <a:bodyPr wrap="none" rtlCol="0">
            <a:spAutoFit/>
          </a:bodyPr>
          <a:lstStyle/>
          <a:p>
            <a:r>
              <a:rPr lang="en-US" sz="2100"/>
              <a:t>@</a:t>
            </a:r>
            <a:r>
              <a:rPr lang="en-US" sz="2100" err="1"/>
              <a:t>BTheOne_Org</a:t>
            </a:r>
            <a:endParaRPr lang="en-US" sz="2100"/>
          </a:p>
        </p:txBody>
      </p:sp>
    </p:spTree>
    <p:extLst>
      <p:ext uri="{BB962C8B-B14F-4D97-AF65-F5344CB8AC3E}">
        <p14:creationId xmlns:p14="http://schemas.microsoft.com/office/powerpoint/2010/main" val="11669569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r="1538" b="1538"/>
          <a:stretch>
            <a:fillRect/>
          </a:stretch>
        </p:blipFill>
        <p:spPr>
          <a:xfrm>
            <a:off x="1528019" y="6511659"/>
            <a:ext cx="9157770" cy="342900"/>
          </a:xfrm>
          <a:prstGeom prst="rect">
            <a:avLst/>
          </a:prstGeom>
        </p:spPr>
      </p:pic>
      <p:sp>
        <p:nvSpPr>
          <p:cNvPr id="3" name="TextBox 3"/>
          <p:cNvSpPr txBox="1"/>
          <p:nvPr/>
        </p:nvSpPr>
        <p:spPr>
          <a:xfrm>
            <a:off x="1992261" y="6641020"/>
            <a:ext cx="1537097" cy="148759"/>
          </a:xfrm>
          <a:prstGeom prst="rect">
            <a:avLst/>
          </a:prstGeom>
        </p:spPr>
        <p:txBody>
          <a:bodyPr wrap="square" lIns="0" tIns="0" rIns="0" bIns="0" rtlCol="0" anchor="t">
            <a:spAutoFit/>
          </a:bodyPr>
          <a:lstStyle/>
          <a:p>
            <a:pPr>
              <a:lnSpc>
                <a:spcPts val="1181"/>
              </a:lnSpc>
            </a:pPr>
            <a:r>
              <a:rPr lang="en-US" sz="984">
                <a:solidFill>
                  <a:srgbClr val="FFFFFF"/>
                </a:solidFill>
                <a:latin typeface="Arimo"/>
              </a:rPr>
              <a:t>www.Every-Mind.org</a:t>
            </a:r>
          </a:p>
        </p:txBody>
      </p:sp>
      <p:pic>
        <p:nvPicPr>
          <p:cNvPr id="5" name="Picture 5"/>
          <p:cNvPicPr>
            <a:picLocks noChangeAspect="1"/>
          </p:cNvPicPr>
          <p:nvPr/>
        </p:nvPicPr>
        <p:blipFill>
          <a:blip r:embed="rId4"/>
          <a:srcRect r="634" b="737"/>
          <a:stretch>
            <a:fillRect/>
          </a:stretch>
        </p:blipFill>
        <p:spPr>
          <a:xfrm>
            <a:off x="9414638" y="5793080"/>
            <a:ext cx="1117997" cy="578644"/>
          </a:xfrm>
          <a:prstGeom prst="rect">
            <a:avLst/>
          </a:prstGeom>
        </p:spPr>
      </p:pic>
      <p:pic>
        <p:nvPicPr>
          <p:cNvPr id="6" name="Picture 6"/>
          <p:cNvPicPr>
            <a:picLocks noChangeAspect="1"/>
          </p:cNvPicPr>
          <p:nvPr/>
        </p:nvPicPr>
        <p:blipFill>
          <a:blip r:embed="rId5"/>
          <a:srcRect/>
          <a:stretch>
            <a:fillRect/>
          </a:stretch>
        </p:blipFill>
        <p:spPr>
          <a:xfrm>
            <a:off x="1910823" y="1281450"/>
            <a:ext cx="4935675" cy="4293980"/>
          </a:xfrm>
          <a:prstGeom prst="rect">
            <a:avLst/>
          </a:prstGeom>
        </p:spPr>
      </p:pic>
      <p:pic>
        <p:nvPicPr>
          <p:cNvPr id="7" name="Picture 7"/>
          <p:cNvPicPr>
            <a:picLocks noChangeAspect="1"/>
          </p:cNvPicPr>
          <p:nvPr/>
        </p:nvPicPr>
        <p:blipFill>
          <a:blip r:embed="rId6"/>
          <a:srcRect l="742" r="742"/>
          <a:stretch>
            <a:fillRect/>
          </a:stretch>
        </p:blipFill>
        <p:spPr>
          <a:xfrm>
            <a:off x="7199780" y="1497689"/>
            <a:ext cx="3331850" cy="3983242"/>
          </a:xfrm>
          <a:prstGeom prst="rect">
            <a:avLst/>
          </a:prstGeom>
        </p:spPr>
      </p:pic>
      <p:sp>
        <p:nvSpPr>
          <p:cNvPr id="10" name="TextBox 10"/>
          <p:cNvSpPr txBox="1"/>
          <p:nvPr/>
        </p:nvSpPr>
        <p:spPr>
          <a:xfrm>
            <a:off x="1909625" y="358468"/>
            <a:ext cx="7390648" cy="454804"/>
          </a:xfrm>
          <a:prstGeom prst="rect">
            <a:avLst/>
          </a:prstGeom>
        </p:spPr>
        <p:txBody>
          <a:bodyPr wrap="square" lIns="0" tIns="0" rIns="0" bIns="0" rtlCol="0" anchor="t">
            <a:spAutoFit/>
          </a:bodyPr>
          <a:lstStyle/>
          <a:p>
            <a:pPr>
              <a:lnSpc>
                <a:spcPts val="3341"/>
              </a:lnSpc>
            </a:pPr>
            <a:r>
              <a:rPr lang="en-US" sz="4400" b="1" spc="-68">
                <a:solidFill>
                  <a:srgbClr val="28B9B9"/>
                </a:solidFill>
                <a:latin typeface="Libre Franklin"/>
              </a:rPr>
              <a:t>Please share your feedback</a:t>
            </a:r>
            <a:r>
              <a:rPr lang="en-US" sz="3300" spc="-68">
                <a:solidFill>
                  <a:srgbClr val="28B9B9"/>
                </a:solidFill>
                <a:latin typeface="Franklin Gothic"/>
              </a:rPr>
              <a:t> </a:t>
            </a:r>
            <a:endParaRPr lang="en-US" sz="3300" spc="-68">
              <a:solidFill>
                <a:srgbClr val="28B9B9"/>
              </a:solidFill>
              <a:latin typeface="Open Sans Bold"/>
            </a:endParaRPr>
          </a:p>
        </p:txBody>
      </p:sp>
      <p:pic>
        <p:nvPicPr>
          <p:cNvPr id="9" name="Picture 8" descr="A qr code with black squares&#10;&#10;Description automatically generated">
            <a:extLst>
              <a:ext uri="{FF2B5EF4-FFF2-40B4-BE49-F238E27FC236}">
                <a16:creationId xmlns:a16="http://schemas.microsoft.com/office/drawing/2014/main" id="{5C7A7A9A-BE04-9C22-336A-BDEAA78E29A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46505" y="1979406"/>
            <a:ext cx="2438400" cy="2438400"/>
          </a:xfrm>
          <a:prstGeom prst="rect">
            <a:avLst/>
          </a:prstGeom>
        </p:spPr>
      </p:pic>
    </p:spTree>
    <p:extLst>
      <p:ext uri="{BB962C8B-B14F-4D97-AF65-F5344CB8AC3E}">
        <p14:creationId xmlns:p14="http://schemas.microsoft.com/office/powerpoint/2010/main" val="25859723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71862-B126-40B0-AB6C-9DB03BE46C9F}"/>
              </a:ext>
            </a:extLst>
          </p:cNvPr>
          <p:cNvSpPr>
            <a:spLocks noGrp="1"/>
          </p:cNvSpPr>
          <p:nvPr>
            <p:ph type="title"/>
          </p:nvPr>
        </p:nvSpPr>
        <p:spPr>
          <a:xfrm>
            <a:off x="4256818" y="2268535"/>
            <a:ext cx="3876073" cy="1040801"/>
          </a:xfrm>
        </p:spPr>
        <p:txBody>
          <a:bodyPr lIns="91440" tIns="45720" rIns="91440" bIns="45720" anchor="b">
            <a:normAutofit/>
          </a:bodyPr>
          <a:lstStyle/>
          <a:p>
            <a:r>
              <a:rPr lang="en-US">
                <a:latin typeface="Franklin Gothic Book"/>
              </a:rPr>
              <a:t>Questions?</a:t>
            </a:r>
            <a:endParaRPr lang="en-US"/>
          </a:p>
        </p:txBody>
      </p:sp>
    </p:spTree>
    <p:extLst>
      <p:ext uri="{BB962C8B-B14F-4D97-AF65-F5344CB8AC3E}">
        <p14:creationId xmlns:p14="http://schemas.microsoft.com/office/powerpoint/2010/main" val="22147908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1025" y="154725"/>
            <a:ext cx="7160683" cy="716699"/>
          </a:xfrm>
        </p:spPr>
        <p:txBody>
          <a:bodyPr lIns="91440" tIns="45720" rIns="91440" bIns="45720" anchor="t">
            <a:normAutofit/>
          </a:bodyPr>
          <a:lstStyle/>
          <a:p>
            <a:r>
              <a:rPr lang="en-US" sz="4400" b="0" err="1">
                <a:latin typeface="Franklin Gothic Book"/>
              </a:rPr>
              <a:t>EveryMind</a:t>
            </a:r>
            <a:r>
              <a:rPr lang="en-US" sz="4400" b="0">
                <a:latin typeface="Franklin Gothic Book"/>
              </a:rPr>
              <a:t> </a:t>
            </a:r>
            <a:endParaRPr lang="en-US" sz="4400"/>
          </a:p>
        </p:txBody>
      </p:sp>
      <p:graphicFrame>
        <p:nvGraphicFramePr>
          <p:cNvPr id="4" name="Content Placeholder 3"/>
          <p:cNvGraphicFramePr>
            <a:graphicFrameLocks noGrp="1"/>
          </p:cNvGraphicFramePr>
          <p:nvPr>
            <p:ph idx="1"/>
          </p:nvPr>
        </p:nvGraphicFramePr>
        <p:xfrm>
          <a:off x="1072886" y="875656"/>
          <a:ext cx="7165750" cy="53181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061438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63270" y="-349624"/>
            <a:ext cx="3932237" cy="1600200"/>
          </a:xfrm>
        </p:spPr>
        <p:txBody>
          <a:bodyPr anchor="b">
            <a:normAutofit/>
          </a:bodyPr>
          <a:lstStyle/>
          <a:p>
            <a:r>
              <a:rPr lang="en-US"/>
              <a:t>Hotline Services – We are here to listen</a:t>
            </a:r>
          </a:p>
        </p:txBody>
      </p:sp>
      <p:graphicFrame>
        <p:nvGraphicFramePr>
          <p:cNvPr id="8" name="Content Placeholder 5">
            <a:extLst>
              <a:ext uri="{FF2B5EF4-FFF2-40B4-BE49-F238E27FC236}">
                <a16:creationId xmlns:a16="http://schemas.microsoft.com/office/drawing/2014/main" id="{F6151B70-CF04-A454-FBFF-9E1CBEDA3A6C}"/>
              </a:ext>
            </a:extLst>
          </p:cNvPr>
          <p:cNvGraphicFramePr>
            <a:graphicFrameLocks noGrp="1"/>
          </p:cNvGraphicFramePr>
          <p:nvPr>
            <p:ph idx="1"/>
            <p:extLst>
              <p:ext uri="{D42A27DB-BD31-4B8C-83A1-F6EECF244321}">
                <p14:modId xmlns:p14="http://schemas.microsoft.com/office/powerpoint/2010/main" val="1190352560"/>
              </p:ext>
            </p:extLst>
          </p:nvPr>
        </p:nvGraphicFramePr>
        <p:xfrm>
          <a:off x="5183188" y="531814"/>
          <a:ext cx="6512101" cy="48463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1" name="Picture 21" descr="Close-up of a person using a mobile phone">
            <a:extLst>
              <a:ext uri="{FF2B5EF4-FFF2-40B4-BE49-F238E27FC236}">
                <a16:creationId xmlns:a16="http://schemas.microsoft.com/office/drawing/2014/main" id="{3D116063-101F-BEB4-D957-63F9A356076D}"/>
              </a:ext>
            </a:extLst>
          </p:cNvPr>
          <p:cNvPicPr>
            <a:picLocks noChangeAspect="1"/>
          </p:cNvPicPr>
          <p:nvPr/>
        </p:nvPicPr>
        <p:blipFill>
          <a:blip r:embed="rId7"/>
          <a:stretch>
            <a:fillRect/>
          </a:stretch>
        </p:blipFill>
        <p:spPr>
          <a:xfrm>
            <a:off x="916920" y="1558961"/>
            <a:ext cx="2743199" cy="1828353"/>
          </a:xfrm>
          <a:prstGeom prst="rect">
            <a:avLst/>
          </a:prstGeom>
        </p:spPr>
      </p:pic>
      <p:pic>
        <p:nvPicPr>
          <p:cNvPr id="455" name="Picture 455">
            <a:extLst>
              <a:ext uri="{FF2B5EF4-FFF2-40B4-BE49-F238E27FC236}">
                <a16:creationId xmlns:a16="http://schemas.microsoft.com/office/drawing/2014/main" id="{850F9169-EAB7-A0A7-AE32-359AC425988B}"/>
              </a:ext>
            </a:extLst>
          </p:cNvPr>
          <p:cNvPicPr>
            <a:picLocks noChangeAspect="1"/>
          </p:cNvPicPr>
          <p:nvPr/>
        </p:nvPicPr>
        <p:blipFill>
          <a:blip r:embed="rId8"/>
          <a:stretch>
            <a:fillRect/>
          </a:stretch>
        </p:blipFill>
        <p:spPr>
          <a:xfrm>
            <a:off x="887506" y="3518647"/>
            <a:ext cx="2743200" cy="2743200"/>
          </a:xfrm>
          <a:prstGeom prst="rect">
            <a:avLst/>
          </a:prstGeom>
        </p:spPr>
      </p:pic>
    </p:spTree>
    <p:extLst>
      <p:ext uri="{BB962C8B-B14F-4D97-AF65-F5344CB8AC3E}">
        <p14:creationId xmlns:p14="http://schemas.microsoft.com/office/powerpoint/2010/main" val="26878670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05494DE-B078-4D87-BB01-C84320618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A0576B0-CD8C-4661-95C8-A9F2CE7CDD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4724288" cy="6861324"/>
          </a:xfrm>
          <a:prstGeom prst="rect">
            <a:avLst/>
          </a:prstGeom>
          <a:solidFill>
            <a:srgbClr val="000000">
              <a:alpha val="8039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3FF60E2B-3919-423C-B1FF-56CDE66811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319042"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rgbClr val="000000">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EA8D1C53-A218-0B8C-CBD8-185C8F5DB318}"/>
              </a:ext>
            </a:extLst>
          </p:cNvPr>
          <p:cNvSpPr>
            <a:spLocks noGrp="1"/>
          </p:cNvSpPr>
          <p:nvPr>
            <p:ph type="title"/>
          </p:nvPr>
        </p:nvSpPr>
        <p:spPr>
          <a:xfrm>
            <a:off x="804672" y="1122363"/>
            <a:ext cx="3308130" cy="2387600"/>
          </a:xfrm>
        </p:spPr>
        <p:txBody>
          <a:bodyPr vert="horz" lIns="91440" tIns="45720" rIns="91440" bIns="45720" rtlCol="0" anchor="b">
            <a:normAutofit fontScale="90000"/>
          </a:bodyPr>
          <a:lstStyle/>
          <a:p>
            <a:r>
              <a:rPr lang="en-US" sz="5400" kern="1200" dirty="0">
                <a:solidFill>
                  <a:srgbClr val="FFFFFF"/>
                </a:solidFill>
                <a:latin typeface="+mj-lt"/>
                <a:ea typeface="+mj-ea"/>
                <a:cs typeface="+mj-cs"/>
              </a:rPr>
              <a:t>We don’t send intervention to everyone who calls</a:t>
            </a:r>
          </a:p>
        </p:txBody>
      </p:sp>
      <p:pic>
        <p:nvPicPr>
          <p:cNvPr id="5" name="Content Placeholder 4" descr="Diagram, timeline&#10;&#10;Description automatically generated">
            <a:extLst>
              <a:ext uri="{FF2B5EF4-FFF2-40B4-BE49-F238E27FC236}">
                <a16:creationId xmlns:a16="http://schemas.microsoft.com/office/drawing/2014/main" id="{2B975328-C504-BD50-CAB8-6B5B07AB106D}"/>
              </a:ext>
            </a:extLst>
          </p:cNvPr>
          <p:cNvPicPr>
            <a:picLocks noGrp="1" noChangeAspect="1"/>
          </p:cNvPicPr>
          <p:nvPr>
            <p:ph idx="1"/>
          </p:nvPr>
        </p:nvPicPr>
        <p:blipFill>
          <a:blip r:embed="rId3"/>
          <a:stretch>
            <a:fillRect/>
          </a:stretch>
        </p:blipFill>
        <p:spPr>
          <a:xfrm>
            <a:off x="6540013" y="-2178"/>
            <a:ext cx="3856054" cy="6864279"/>
          </a:xfrm>
          <a:prstGeom prst="rect">
            <a:avLst/>
          </a:prstGeom>
        </p:spPr>
      </p:pic>
    </p:spTree>
    <p:extLst>
      <p:ext uri="{BB962C8B-B14F-4D97-AF65-F5344CB8AC3E}">
        <p14:creationId xmlns:p14="http://schemas.microsoft.com/office/powerpoint/2010/main" val="9722445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8427" y="252559"/>
            <a:ext cx="10515600" cy="1325563"/>
          </a:xfrm>
        </p:spPr>
        <p:txBody>
          <a:bodyPr lIns="91440" tIns="45720" rIns="91440" bIns="45720" anchor="t">
            <a:normAutofit/>
          </a:bodyPr>
          <a:lstStyle/>
          <a:p>
            <a:r>
              <a:rPr lang="en-US" sz="4000">
                <a:latin typeface="Franklin Gothic Book"/>
              </a:rPr>
              <a:t>Take-Aways From Today</a:t>
            </a:r>
          </a:p>
        </p:txBody>
      </p:sp>
      <p:sp>
        <p:nvSpPr>
          <p:cNvPr id="3" name="Content Placeholder 2"/>
          <p:cNvSpPr>
            <a:spLocks noGrp="1"/>
          </p:cNvSpPr>
          <p:nvPr>
            <p:ph sz="half" idx="1"/>
          </p:nvPr>
        </p:nvSpPr>
        <p:spPr>
          <a:xfrm>
            <a:off x="616528" y="1174460"/>
            <a:ext cx="7301344" cy="4915592"/>
          </a:xfrm>
        </p:spPr>
        <p:txBody>
          <a:bodyPr lIns="91440" tIns="45720" rIns="91440" bIns="45720" anchor="t">
            <a:noAutofit/>
          </a:bodyPr>
          <a:lstStyle/>
          <a:p>
            <a:pPr marL="0" indent="0">
              <a:buNone/>
            </a:pPr>
            <a:r>
              <a:rPr lang="en-US" sz="2400">
                <a:latin typeface="Franklin Gothic Book"/>
              </a:rPr>
              <a:t>You know how to be a good friend and how to be there for someone, but after today, you will know how to:</a:t>
            </a:r>
          </a:p>
          <a:p>
            <a:pPr marL="457200" indent="-457200">
              <a:spcBef>
                <a:spcPts val="1000"/>
              </a:spcBef>
            </a:pPr>
            <a:r>
              <a:rPr lang="en-US" sz="2200">
                <a:latin typeface="Franklin Gothic Book"/>
              </a:rPr>
              <a:t>Know some of the common mental health concerns</a:t>
            </a:r>
          </a:p>
          <a:p>
            <a:pPr marL="457200" indent="-457200"/>
            <a:r>
              <a:rPr lang="en-US" sz="2200">
                <a:latin typeface="Franklin Gothic Book"/>
              </a:rPr>
              <a:t>Recognize when someone is in crisis - warning signs</a:t>
            </a:r>
            <a:endParaRPr lang="en-US" sz="2200"/>
          </a:p>
          <a:p>
            <a:pPr marL="457200" indent="-457200"/>
            <a:r>
              <a:rPr lang="en-US" sz="2200">
                <a:latin typeface="Franklin Gothic Book"/>
              </a:rPr>
              <a:t>How to listen...the way someone needs to be heard</a:t>
            </a:r>
          </a:p>
          <a:p>
            <a:pPr marL="457200" indent="-457200"/>
            <a:r>
              <a:rPr lang="en-US" sz="2200">
                <a:latin typeface="Franklin Gothic Book"/>
              </a:rPr>
              <a:t>Know what </a:t>
            </a:r>
            <a:r>
              <a:rPr lang="en-US" sz="2200" b="1" u="sng">
                <a:latin typeface="Franklin Gothic Book"/>
              </a:rPr>
              <a:t>is</a:t>
            </a:r>
            <a:r>
              <a:rPr lang="en-US" sz="2200">
                <a:latin typeface="Franklin Gothic Book"/>
              </a:rPr>
              <a:t> and </a:t>
            </a:r>
            <a:r>
              <a:rPr lang="en-US" sz="2200" b="1" u="sng">
                <a:latin typeface="Franklin Gothic Book"/>
              </a:rPr>
              <a:t>is not </a:t>
            </a:r>
            <a:r>
              <a:rPr lang="en-US" sz="2200">
                <a:latin typeface="Franklin Gothic Book"/>
              </a:rPr>
              <a:t>helpful when someone is in crisis</a:t>
            </a:r>
          </a:p>
          <a:p>
            <a:pPr marL="457200" indent="-457200"/>
            <a:r>
              <a:rPr lang="en-US" sz="2200">
                <a:latin typeface="Franklin Gothic Book"/>
              </a:rPr>
              <a:t>How to ask someone "are you having thoughts of suicide?"</a:t>
            </a:r>
          </a:p>
          <a:p>
            <a:pPr marL="457200" indent="-457200"/>
            <a:r>
              <a:rPr lang="en-US" sz="2200">
                <a:latin typeface="Franklin Gothic Book"/>
              </a:rPr>
              <a:t>How to handle crisis situations via social media platforms</a:t>
            </a:r>
          </a:p>
          <a:p>
            <a:pPr marL="457200" indent="-457200"/>
            <a:r>
              <a:rPr lang="en-US" sz="2200">
                <a:latin typeface="Franklin Gothic Book"/>
              </a:rPr>
              <a:t>Resources for you and your friends</a:t>
            </a:r>
          </a:p>
        </p:txBody>
      </p:sp>
      <p:pic>
        <p:nvPicPr>
          <p:cNvPr id="1026" name="Picture 2" descr="241 Key Takeaway Stock Photos, Pictures &amp; Royalty-Free Images - iStock">
            <a:extLst>
              <a:ext uri="{FF2B5EF4-FFF2-40B4-BE49-F238E27FC236}">
                <a16:creationId xmlns:a16="http://schemas.microsoft.com/office/drawing/2014/main" id="{E63AA318-CF07-420E-92AE-903583DBB74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2510" r="4496"/>
          <a:stretch/>
        </p:blipFill>
        <p:spPr bwMode="auto">
          <a:xfrm>
            <a:off x="8091241" y="1297589"/>
            <a:ext cx="3484231" cy="34700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28055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60795" y="197482"/>
            <a:ext cx="9590036" cy="1131257"/>
          </a:xfrm>
        </p:spPr>
        <p:txBody>
          <a:bodyPr lIns="91440" tIns="45720" rIns="91440" bIns="45720" anchor="ctr" anchorCtr="0">
            <a:normAutofit fontScale="90000"/>
          </a:bodyPr>
          <a:lstStyle/>
          <a:p>
            <a:r>
              <a:rPr lang="en-US" sz="4400">
                <a:latin typeface="Franklin Gothic Book"/>
              </a:rPr>
              <a:t>Mental Health Conditions in Teens:</a:t>
            </a:r>
            <a:br>
              <a:rPr lang="en-US" sz="4400">
                <a:latin typeface="Franklin Gothic Book"/>
              </a:rPr>
            </a:br>
            <a:r>
              <a:rPr lang="en-US" sz="4400">
                <a:latin typeface="Franklin Gothic Book"/>
              </a:rPr>
              <a:t>The Numbers</a:t>
            </a:r>
          </a:p>
        </p:txBody>
      </p:sp>
      <p:sp>
        <p:nvSpPr>
          <p:cNvPr id="5" name="TextBox 4"/>
          <p:cNvSpPr txBox="1"/>
          <p:nvPr/>
        </p:nvSpPr>
        <p:spPr>
          <a:xfrm>
            <a:off x="7529209" y="6514493"/>
            <a:ext cx="4533088" cy="307777"/>
          </a:xfrm>
          <a:prstGeom prst="rect">
            <a:avLst/>
          </a:prstGeom>
          <a:noFill/>
        </p:spPr>
        <p:txBody>
          <a:bodyPr wrap="square" rtlCol="0">
            <a:spAutoFit/>
          </a:bodyPr>
          <a:lstStyle/>
          <a:p>
            <a:pPr marL="0" lvl="1"/>
            <a:r>
              <a:rPr lang="en-US" sz="1400">
                <a:solidFill>
                  <a:schemeClr val="tx1">
                    <a:lumMod val="65000"/>
                    <a:lumOff val="35000"/>
                  </a:schemeClr>
                </a:solidFill>
              </a:rPr>
              <a:t>Source: </a:t>
            </a:r>
            <a:r>
              <a:rPr lang="en-US" altLang="en-US" sz="1400">
                <a:solidFill>
                  <a:schemeClr val="tx1">
                    <a:lumMod val="65000"/>
                    <a:lumOff val="35000"/>
                  </a:schemeClr>
                </a:solidFill>
              </a:rPr>
              <a:t>Centers for Disease Control and Prevention (CDC).</a:t>
            </a:r>
          </a:p>
        </p:txBody>
      </p:sp>
      <p:sp>
        <p:nvSpPr>
          <p:cNvPr id="4" name="TextBox 3"/>
          <p:cNvSpPr txBox="1"/>
          <p:nvPr/>
        </p:nvSpPr>
        <p:spPr>
          <a:xfrm>
            <a:off x="631860" y="2449275"/>
            <a:ext cx="1809344" cy="769441"/>
          </a:xfrm>
          <a:prstGeom prst="rect">
            <a:avLst/>
          </a:prstGeom>
          <a:noFill/>
        </p:spPr>
        <p:txBody>
          <a:bodyPr wrap="square" rtlCol="0">
            <a:spAutoFit/>
          </a:bodyPr>
          <a:lstStyle/>
          <a:p>
            <a:r>
              <a:rPr lang="en-US" sz="4400" b="1">
                <a:solidFill>
                  <a:srgbClr val="7DC240"/>
                </a:solidFill>
                <a:effectLst>
                  <a:outerShdw blurRad="38100" dist="38100" dir="2700000" algn="tl">
                    <a:srgbClr val="000000">
                      <a:alpha val="43137"/>
                    </a:srgbClr>
                  </a:outerShdw>
                </a:effectLst>
              </a:rPr>
              <a:t>19.1%</a:t>
            </a:r>
          </a:p>
        </p:txBody>
      </p:sp>
      <p:sp>
        <p:nvSpPr>
          <p:cNvPr id="6" name="TextBox 5"/>
          <p:cNvSpPr txBox="1"/>
          <p:nvPr/>
        </p:nvSpPr>
        <p:spPr>
          <a:xfrm>
            <a:off x="2402247" y="2655524"/>
            <a:ext cx="6566170" cy="523220"/>
          </a:xfrm>
          <a:prstGeom prst="rect">
            <a:avLst/>
          </a:prstGeom>
          <a:noFill/>
        </p:spPr>
        <p:txBody>
          <a:bodyPr wrap="square" lIns="91440" tIns="45720" rIns="91440" bIns="45720" rtlCol="0" anchor="t">
            <a:spAutoFit/>
          </a:bodyPr>
          <a:lstStyle/>
          <a:p>
            <a:r>
              <a:rPr lang="en-US" sz="2800">
                <a:solidFill>
                  <a:srgbClr val="707073"/>
                </a:solidFill>
              </a:rPr>
              <a:t>Behavioral Disorders</a:t>
            </a:r>
          </a:p>
        </p:txBody>
      </p:sp>
      <p:sp>
        <p:nvSpPr>
          <p:cNvPr id="9" name="TextBox 8"/>
          <p:cNvSpPr txBox="1"/>
          <p:nvPr/>
        </p:nvSpPr>
        <p:spPr>
          <a:xfrm>
            <a:off x="2432074" y="4589631"/>
            <a:ext cx="4258961" cy="523220"/>
          </a:xfrm>
          <a:prstGeom prst="rect">
            <a:avLst/>
          </a:prstGeom>
          <a:noFill/>
        </p:spPr>
        <p:txBody>
          <a:bodyPr wrap="square" lIns="91440" tIns="45720" rIns="91440" bIns="45720" rtlCol="0" anchor="t">
            <a:spAutoFit/>
          </a:bodyPr>
          <a:lstStyle/>
          <a:p>
            <a:r>
              <a:rPr lang="en-US" sz="2800">
                <a:solidFill>
                  <a:srgbClr val="707073"/>
                </a:solidFill>
              </a:rPr>
              <a:t>Substance Use Disorders</a:t>
            </a:r>
          </a:p>
        </p:txBody>
      </p:sp>
      <p:sp>
        <p:nvSpPr>
          <p:cNvPr id="13" name="TextBox 12"/>
          <p:cNvSpPr txBox="1"/>
          <p:nvPr/>
        </p:nvSpPr>
        <p:spPr>
          <a:xfrm>
            <a:off x="664724" y="4469957"/>
            <a:ext cx="1809344" cy="769441"/>
          </a:xfrm>
          <a:prstGeom prst="rect">
            <a:avLst/>
          </a:prstGeom>
          <a:noFill/>
        </p:spPr>
        <p:txBody>
          <a:bodyPr wrap="square" rtlCol="0">
            <a:spAutoFit/>
          </a:bodyPr>
          <a:lstStyle/>
          <a:p>
            <a:r>
              <a:rPr lang="en-US" sz="4400" b="1">
                <a:solidFill>
                  <a:srgbClr val="7DC240"/>
                </a:solidFill>
                <a:effectLst>
                  <a:outerShdw blurRad="38100" dist="38100" dir="2700000" algn="tl">
                    <a:srgbClr val="000000">
                      <a:alpha val="43137"/>
                    </a:srgbClr>
                  </a:outerShdw>
                </a:effectLst>
              </a:rPr>
              <a:t>11.4%</a:t>
            </a:r>
          </a:p>
        </p:txBody>
      </p:sp>
      <p:sp>
        <p:nvSpPr>
          <p:cNvPr id="14" name="TextBox 13"/>
          <p:cNvSpPr txBox="1"/>
          <p:nvPr/>
        </p:nvSpPr>
        <p:spPr>
          <a:xfrm>
            <a:off x="663610" y="1562421"/>
            <a:ext cx="2203316" cy="769441"/>
          </a:xfrm>
          <a:prstGeom prst="rect">
            <a:avLst/>
          </a:prstGeom>
          <a:noFill/>
        </p:spPr>
        <p:txBody>
          <a:bodyPr wrap="square" rtlCol="0">
            <a:spAutoFit/>
          </a:bodyPr>
          <a:lstStyle/>
          <a:p>
            <a:r>
              <a:rPr lang="en-US" sz="4400" b="1">
                <a:solidFill>
                  <a:srgbClr val="7DC240"/>
                </a:solidFill>
                <a:effectLst>
                  <a:outerShdw blurRad="38100" dist="38100" dir="2700000" algn="tl">
                    <a:srgbClr val="000000">
                      <a:alpha val="43137"/>
                    </a:srgbClr>
                  </a:outerShdw>
                </a:effectLst>
              </a:rPr>
              <a:t>31.9%</a:t>
            </a:r>
          </a:p>
        </p:txBody>
      </p:sp>
      <p:sp>
        <p:nvSpPr>
          <p:cNvPr id="15" name="TextBox 14"/>
          <p:cNvSpPr txBox="1"/>
          <p:nvPr/>
        </p:nvSpPr>
        <p:spPr>
          <a:xfrm>
            <a:off x="2435362" y="1758480"/>
            <a:ext cx="4915710" cy="523220"/>
          </a:xfrm>
          <a:prstGeom prst="rect">
            <a:avLst/>
          </a:prstGeom>
          <a:noFill/>
        </p:spPr>
        <p:txBody>
          <a:bodyPr wrap="square" rtlCol="0">
            <a:spAutoFit/>
          </a:bodyPr>
          <a:lstStyle/>
          <a:p>
            <a:r>
              <a:rPr lang="en-US" sz="2800">
                <a:solidFill>
                  <a:srgbClr val="707073"/>
                </a:solidFill>
              </a:rPr>
              <a:t>Anxiety</a:t>
            </a:r>
          </a:p>
        </p:txBody>
      </p:sp>
      <p:sp>
        <p:nvSpPr>
          <p:cNvPr id="16" name="TextBox 15"/>
          <p:cNvSpPr txBox="1"/>
          <p:nvPr/>
        </p:nvSpPr>
        <p:spPr>
          <a:xfrm>
            <a:off x="631860" y="3426518"/>
            <a:ext cx="1763948" cy="769441"/>
          </a:xfrm>
          <a:prstGeom prst="rect">
            <a:avLst/>
          </a:prstGeom>
          <a:noFill/>
        </p:spPr>
        <p:txBody>
          <a:bodyPr wrap="square" rtlCol="0">
            <a:spAutoFit/>
          </a:bodyPr>
          <a:lstStyle/>
          <a:p>
            <a:r>
              <a:rPr lang="en-US" sz="4400" b="1">
                <a:solidFill>
                  <a:srgbClr val="7DC240"/>
                </a:solidFill>
                <a:effectLst>
                  <a:outerShdw blurRad="38100" dist="38100" dir="2700000" algn="tl">
                    <a:srgbClr val="000000">
                      <a:alpha val="43137"/>
                    </a:srgbClr>
                  </a:outerShdw>
                </a:effectLst>
              </a:rPr>
              <a:t>14.3%</a:t>
            </a:r>
          </a:p>
        </p:txBody>
      </p:sp>
      <p:sp>
        <p:nvSpPr>
          <p:cNvPr id="17" name="TextBox 16"/>
          <p:cNvSpPr txBox="1"/>
          <p:nvPr/>
        </p:nvSpPr>
        <p:spPr>
          <a:xfrm>
            <a:off x="2436208" y="3598903"/>
            <a:ext cx="7882647" cy="523220"/>
          </a:xfrm>
          <a:prstGeom prst="rect">
            <a:avLst/>
          </a:prstGeom>
          <a:noFill/>
        </p:spPr>
        <p:txBody>
          <a:bodyPr wrap="square" rtlCol="0">
            <a:spAutoFit/>
          </a:bodyPr>
          <a:lstStyle/>
          <a:p>
            <a:r>
              <a:rPr lang="en-US" sz="2800">
                <a:solidFill>
                  <a:srgbClr val="707073"/>
                </a:solidFill>
              </a:rPr>
              <a:t>Mood Disorders</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76830" y="1259543"/>
            <a:ext cx="4976644" cy="3327480"/>
          </a:xfrm>
          <a:prstGeom prst="rect">
            <a:avLst/>
          </a:prstGeom>
        </p:spPr>
      </p:pic>
      <p:sp>
        <p:nvSpPr>
          <p:cNvPr id="18" name="TextBox 17"/>
          <p:cNvSpPr txBox="1"/>
          <p:nvPr/>
        </p:nvSpPr>
        <p:spPr>
          <a:xfrm>
            <a:off x="631767" y="5386399"/>
            <a:ext cx="2139425" cy="769441"/>
          </a:xfrm>
          <a:prstGeom prst="rect">
            <a:avLst/>
          </a:prstGeom>
          <a:noFill/>
        </p:spPr>
        <p:txBody>
          <a:bodyPr wrap="square" rtlCol="0">
            <a:spAutoFit/>
          </a:bodyPr>
          <a:lstStyle/>
          <a:p>
            <a:r>
              <a:rPr lang="en-US" sz="4400" b="1">
                <a:solidFill>
                  <a:srgbClr val="7DC240"/>
                </a:solidFill>
                <a:effectLst>
                  <a:outerShdw blurRad="38100" dist="38100" dir="2700000" algn="tl">
                    <a:srgbClr val="000000">
                      <a:alpha val="43137"/>
                    </a:srgbClr>
                  </a:outerShdw>
                </a:effectLst>
              </a:rPr>
              <a:t>15-20%</a:t>
            </a:r>
          </a:p>
        </p:txBody>
      </p:sp>
      <p:sp>
        <p:nvSpPr>
          <p:cNvPr id="19" name="TextBox 18"/>
          <p:cNvSpPr txBox="1"/>
          <p:nvPr/>
        </p:nvSpPr>
        <p:spPr>
          <a:xfrm>
            <a:off x="2771192" y="5553620"/>
            <a:ext cx="5879905" cy="523220"/>
          </a:xfrm>
          <a:prstGeom prst="rect">
            <a:avLst/>
          </a:prstGeom>
          <a:noFill/>
        </p:spPr>
        <p:txBody>
          <a:bodyPr wrap="square" lIns="91440" tIns="45720" rIns="91440" bIns="45720" rtlCol="0" anchor="t">
            <a:spAutoFit/>
          </a:bodyPr>
          <a:lstStyle/>
          <a:p>
            <a:r>
              <a:rPr lang="en-US" sz="2800">
                <a:solidFill>
                  <a:schemeClr val="accent4"/>
                </a:solidFill>
              </a:rPr>
              <a:t>...of adolescents engage in self-harm</a:t>
            </a:r>
          </a:p>
        </p:txBody>
      </p:sp>
    </p:spTree>
    <p:extLst>
      <p:ext uri="{BB962C8B-B14F-4D97-AF65-F5344CB8AC3E}">
        <p14:creationId xmlns:p14="http://schemas.microsoft.com/office/powerpoint/2010/main" val="526665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3"/>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318" y="124916"/>
            <a:ext cx="10624642" cy="731520"/>
          </a:xfrm>
        </p:spPr>
        <p:txBody>
          <a:bodyPr lIns="91440" tIns="45720" rIns="91440" bIns="45720" anchor="ctr" anchorCtr="0">
            <a:normAutofit fontScale="90000"/>
          </a:bodyPr>
          <a:lstStyle/>
          <a:p>
            <a:r>
              <a:rPr lang="en-US" sz="4400">
                <a:latin typeface="Franklin Gothic Book"/>
              </a:rPr>
              <a:t>Suicide By The Numbers – Nationally (2021)</a:t>
            </a:r>
          </a:p>
        </p:txBody>
      </p:sp>
      <p:sp>
        <p:nvSpPr>
          <p:cNvPr id="5" name="TextBox 4"/>
          <p:cNvSpPr txBox="1"/>
          <p:nvPr/>
        </p:nvSpPr>
        <p:spPr>
          <a:xfrm>
            <a:off x="823608" y="6057293"/>
            <a:ext cx="9671672" cy="276999"/>
          </a:xfrm>
          <a:prstGeom prst="rect">
            <a:avLst/>
          </a:prstGeom>
          <a:noFill/>
        </p:spPr>
        <p:txBody>
          <a:bodyPr wrap="square" rtlCol="0">
            <a:spAutoFit/>
          </a:bodyPr>
          <a:lstStyle/>
          <a:p>
            <a:pPr marL="0" lvl="1"/>
            <a:r>
              <a:rPr lang="en-US" sz="1200">
                <a:solidFill>
                  <a:schemeClr val="tx1">
                    <a:lumMod val="65000"/>
                    <a:lumOff val="35000"/>
                  </a:schemeClr>
                </a:solidFill>
              </a:rPr>
              <a:t>Sources: </a:t>
            </a:r>
            <a:r>
              <a:rPr lang="en-US" altLang="en-US" sz="1200">
                <a:solidFill>
                  <a:schemeClr val="tx1">
                    <a:lumMod val="65000"/>
                    <a:lumOff val="35000"/>
                  </a:schemeClr>
                </a:solidFill>
              </a:rPr>
              <a:t>Centers for Disease Control and Prevention (CDC), American Foundation for Suicide Prevention (AFSP), &amp; The Trevor Project</a:t>
            </a:r>
          </a:p>
        </p:txBody>
      </p:sp>
      <p:sp>
        <p:nvSpPr>
          <p:cNvPr id="8" name="TextBox 7">
            <a:extLst>
              <a:ext uri="{FF2B5EF4-FFF2-40B4-BE49-F238E27FC236}">
                <a16:creationId xmlns:a16="http://schemas.microsoft.com/office/drawing/2014/main" id="{B1E85C8A-C009-D9A2-B4A7-CF787DF351A5}"/>
              </a:ext>
            </a:extLst>
          </p:cNvPr>
          <p:cNvSpPr txBox="1"/>
          <p:nvPr/>
        </p:nvSpPr>
        <p:spPr>
          <a:xfrm>
            <a:off x="930999" y="1097625"/>
            <a:ext cx="9479280" cy="4832092"/>
          </a:xfrm>
          <a:prstGeom prst="rect">
            <a:avLst/>
          </a:prstGeom>
          <a:noFill/>
        </p:spPr>
        <p:txBody>
          <a:bodyPr wrap="square" rtlCol="0">
            <a:spAutoFit/>
          </a:bodyPr>
          <a:lstStyle/>
          <a:p>
            <a:r>
              <a:rPr lang="en-US" sz="2800">
                <a:solidFill>
                  <a:schemeClr val="tx1">
                    <a:lumMod val="50000"/>
                    <a:lumOff val="50000"/>
                  </a:schemeClr>
                </a:solidFill>
              </a:rPr>
              <a:t>In 2021, suicide was responsible for </a:t>
            </a:r>
            <a:r>
              <a:rPr lang="en-US" sz="2800" b="1">
                <a:solidFill>
                  <a:schemeClr val="tx1">
                    <a:lumMod val="50000"/>
                    <a:lumOff val="50000"/>
                  </a:schemeClr>
                </a:solidFill>
              </a:rPr>
              <a:t>48,000 deaths</a:t>
            </a:r>
          </a:p>
          <a:p>
            <a:pPr marL="342900" indent="-342900">
              <a:buFont typeface="Arial" panose="020B0604020202020204" pitchFamily="34" charset="0"/>
              <a:buChar char="•"/>
            </a:pPr>
            <a:r>
              <a:rPr lang="en-US" sz="2800">
                <a:solidFill>
                  <a:schemeClr val="tx1">
                    <a:lumMod val="50000"/>
                    <a:lumOff val="50000"/>
                  </a:schemeClr>
                </a:solidFill>
              </a:rPr>
              <a:t>That is </a:t>
            </a:r>
            <a:r>
              <a:rPr lang="en-US" sz="2800" b="1">
                <a:solidFill>
                  <a:schemeClr val="accent3"/>
                </a:solidFill>
              </a:rPr>
              <a:t>1 suicide death every 11 minutes</a:t>
            </a:r>
          </a:p>
          <a:p>
            <a:pPr marL="342900" indent="-342900">
              <a:buFont typeface="Arial" panose="020B0604020202020204" pitchFamily="34" charset="0"/>
              <a:buChar char="•"/>
            </a:pPr>
            <a:endParaRPr lang="en-US" sz="2800">
              <a:solidFill>
                <a:schemeClr val="tx1">
                  <a:lumMod val="50000"/>
                  <a:lumOff val="50000"/>
                </a:schemeClr>
              </a:solidFill>
            </a:endParaRPr>
          </a:p>
          <a:p>
            <a:pPr marL="342900" indent="-342900">
              <a:buFont typeface="Arial" panose="020B0604020202020204" pitchFamily="34" charset="0"/>
              <a:buChar char="•"/>
            </a:pPr>
            <a:r>
              <a:rPr lang="en-US" sz="2800">
                <a:solidFill>
                  <a:schemeClr val="tx1">
                    <a:lumMod val="50000"/>
                    <a:lumOff val="50000"/>
                  </a:schemeClr>
                </a:solidFill>
              </a:rPr>
              <a:t>Suicide is the </a:t>
            </a:r>
            <a:r>
              <a:rPr lang="en-US" sz="2800" b="1">
                <a:solidFill>
                  <a:schemeClr val="accent3"/>
                </a:solidFill>
              </a:rPr>
              <a:t>2</a:t>
            </a:r>
            <a:r>
              <a:rPr lang="en-US" sz="2800" b="1" baseline="30000">
                <a:solidFill>
                  <a:schemeClr val="accent3"/>
                </a:solidFill>
              </a:rPr>
              <a:t>nd</a:t>
            </a:r>
            <a:r>
              <a:rPr lang="en-US" sz="2800" b="1">
                <a:solidFill>
                  <a:schemeClr val="accent3"/>
                </a:solidFill>
              </a:rPr>
              <a:t> leading cause of death for people ages 10-24</a:t>
            </a:r>
          </a:p>
          <a:p>
            <a:pPr marL="342900" indent="-342900">
              <a:buFont typeface="Arial" panose="020B0604020202020204" pitchFamily="34" charset="0"/>
              <a:buChar char="•"/>
            </a:pPr>
            <a:endParaRPr lang="en-US" sz="2800">
              <a:solidFill>
                <a:schemeClr val="tx1">
                  <a:lumMod val="50000"/>
                  <a:lumOff val="50000"/>
                </a:schemeClr>
              </a:solidFill>
            </a:endParaRPr>
          </a:p>
          <a:p>
            <a:pPr marL="342900" indent="-342900">
              <a:buFont typeface="Arial" panose="020B0604020202020204" pitchFamily="34" charset="0"/>
              <a:buChar char="•"/>
            </a:pPr>
            <a:r>
              <a:rPr lang="en-US" sz="2800">
                <a:solidFill>
                  <a:schemeClr val="tx1">
                    <a:lumMod val="50000"/>
                    <a:lumOff val="50000"/>
                  </a:schemeClr>
                </a:solidFill>
              </a:rPr>
              <a:t>LGBTQ+ youth are </a:t>
            </a:r>
            <a:r>
              <a:rPr lang="en-US" sz="2800" b="1">
                <a:solidFill>
                  <a:schemeClr val="accent3"/>
                </a:solidFill>
              </a:rPr>
              <a:t>more than 4x as likely</a:t>
            </a:r>
            <a:r>
              <a:rPr lang="en-US" sz="2800">
                <a:solidFill>
                  <a:schemeClr val="tx1">
                    <a:lumMod val="50000"/>
                    <a:lumOff val="50000"/>
                  </a:schemeClr>
                </a:solidFill>
              </a:rPr>
              <a:t> to attempt suicide as their peers</a:t>
            </a:r>
          </a:p>
          <a:p>
            <a:pPr marL="342900" indent="-342900">
              <a:buFont typeface="Arial" panose="020B0604020202020204" pitchFamily="34" charset="0"/>
              <a:buChar char="•"/>
            </a:pPr>
            <a:endParaRPr lang="en-US" sz="2800">
              <a:solidFill>
                <a:schemeClr val="tx1">
                  <a:lumMod val="50000"/>
                  <a:lumOff val="50000"/>
                </a:schemeClr>
              </a:solidFill>
            </a:endParaRPr>
          </a:p>
          <a:p>
            <a:pPr marL="342900" indent="-342900">
              <a:buFont typeface="Arial" panose="020B0604020202020204" pitchFamily="34" charset="0"/>
              <a:buChar char="•"/>
            </a:pPr>
            <a:r>
              <a:rPr lang="en-US" sz="2800" b="1">
                <a:solidFill>
                  <a:schemeClr val="accent3"/>
                </a:solidFill>
              </a:rPr>
              <a:t>54% of Americans have been affected by suicide in some way</a:t>
            </a:r>
          </a:p>
        </p:txBody>
      </p:sp>
    </p:spTree>
    <p:extLst>
      <p:ext uri="{BB962C8B-B14F-4D97-AF65-F5344CB8AC3E}">
        <p14:creationId xmlns:p14="http://schemas.microsoft.com/office/powerpoint/2010/main" val="1684300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3"/>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aph of percentages&#10;&#10;Description automatically generated">
            <a:extLst>
              <a:ext uri="{FF2B5EF4-FFF2-40B4-BE49-F238E27FC236}">
                <a16:creationId xmlns:a16="http://schemas.microsoft.com/office/drawing/2014/main" id="{2569E9EF-BE9E-BFBC-92EF-2E7C5B68D510}"/>
              </a:ext>
            </a:extLst>
          </p:cNvPr>
          <p:cNvPicPr>
            <a:picLocks noChangeAspect="1"/>
          </p:cNvPicPr>
          <p:nvPr/>
        </p:nvPicPr>
        <p:blipFill>
          <a:blip r:embed="rId3"/>
          <a:stretch>
            <a:fillRect/>
          </a:stretch>
        </p:blipFill>
        <p:spPr>
          <a:xfrm>
            <a:off x="758867" y="1478484"/>
            <a:ext cx="9401053" cy="4595510"/>
          </a:xfrm>
          <a:prstGeom prst="rect">
            <a:avLst/>
          </a:prstGeom>
        </p:spPr>
      </p:pic>
      <p:sp>
        <p:nvSpPr>
          <p:cNvPr id="10" name="Title 1">
            <a:extLst>
              <a:ext uri="{FF2B5EF4-FFF2-40B4-BE49-F238E27FC236}">
                <a16:creationId xmlns:a16="http://schemas.microsoft.com/office/drawing/2014/main" id="{9C54BCE0-8031-8621-0A2F-BD05BAABCA43}"/>
              </a:ext>
            </a:extLst>
          </p:cNvPr>
          <p:cNvSpPr>
            <a:spLocks noGrp="1"/>
          </p:cNvSpPr>
          <p:nvPr>
            <p:ph type="title"/>
          </p:nvPr>
        </p:nvSpPr>
        <p:spPr>
          <a:xfrm>
            <a:off x="367964" y="385346"/>
            <a:ext cx="10624642" cy="731520"/>
          </a:xfrm>
        </p:spPr>
        <p:txBody>
          <a:bodyPr lIns="91440" tIns="45720" rIns="91440" bIns="45720" anchor="ctr" anchorCtr="0">
            <a:normAutofit/>
          </a:bodyPr>
          <a:lstStyle/>
          <a:p>
            <a:r>
              <a:rPr lang="en-US">
                <a:latin typeface="Franklin Gothic Book"/>
              </a:rPr>
              <a:t>988 Contacts (Jan-Mar 2024) </a:t>
            </a:r>
            <a:endParaRPr lang="en-US" sz="4400">
              <a:latin typeface="Franklin Gothic Book"/>
            </a:endParaRPr>
          </a:p>
        </p:txBody>
      </p:sp>
    </p:spTree>
    <p:extLst>
      <p:ext uri="{BB962C8B-B14F-4D97-AF65-F5344CB8AC3E}">
        <p14:creationId xmlns:p14="http://schemas.microsoft.com/office/powerpoint/2010/main" val="2366299374"/>
      </p:ext>
    </p:extLst>
  </p:cSld>
  <p:clrMapOvr>
    <a:masterClrMapping/>
  </p:clrMapOvr>
</p:sld>
</file>

<file path=ppt/theme/theme1.xml><?xml version="1.0" encoding="utf-8"?>
<a:theme xmlns:a="http://schemas.openxmlformats.org/drawingml/2006/main" name="EveryMind Theme">
  <a:themeElements>
    <a:clrScheme name="EveryMind Colors">
      <a:dk1>
        <a:sysClr val="windowText" lastClr="000000"/>
      </a:dk1>
      <a:lt1>
        <a:sysClr val="window" lastClr="FFFFFF"/>
      </a:lt1>
      <a:dk2>
        <a:srgbClr val="44546A"/>
      </a:dk2>
      <a:lt2>
        <a:srgbClr val="E7E6E6"/>
      </a:lt2>
      <a:accent1>
        <a:srgbClr val="28B9B9"/>
      </a:accent1>
      <a:accent2>
        <a:srgbClr val="EBE533"/>
      </a:accent2>
      <a:accent3>
        <a:srgbClr val="7DC240"/>
      </a:accent3>
      <a:accent4>
        <a:srgbClr val="707073"/>
      </a:accent4>
      <a:accent5>
        <a:srgbClr val="FFFFFF"/>
      </a:accent5>
      <a:accent6>
        <a:srgbClr val="FFFFFF"/>
      </a:accent6>
      <a:hlink>
        <a:srgbClr val="0563C1"/>
      </a:hlink>
      <a:folHlink>
        <a:srgbClr val="954F72"/>
      </a:folHlink>
    </a:clrScheme>
    <a:fontScheme name="EveryMind Font">
      <a:majorFont>
        <a:latin typeface="Franklin Gothic Book"/>
        <a:ea typeface=""/>
        <a:cs typeface=""/>
      </a:majorFont>
      <a:minorFont>
        <a:latin typeface="Franklin Gothic Book"/>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veryMind Theme" id="{BA57E028-CFB6-4793-AA7B-B6C625F70D81}" vid="{81DC02A9-898E-45C9-8727-B1802E21F67E}"/>
    </a:ext>
  </a:extLst>
</a:theme>
</file>

<file path=ppt/theme/theme2.xml><?xml version="1.0" encoding="utf-8"?>
<a:theme xmlns:a="http://schemas.openxmlformats.org/drawingml/2006/main" name="EveryMind Theme">
  <a:themeElements>
    <a:clrScheme name="EveryMind Colors">
      <a:dk1>
        <a:srgbClr val="000000"/>
      </a:dk1>
      <a:lt1>
        <a:srgbClr val="FFFFFF"/>
      </a:lt1>
      <a:dk2>
        <a:srgbClr val="44546A"/>
      </a:dk2>
      <a:lt2>
        <a:srgbClr val="E7E6E6"/>
      </a:lt2>
      <a:accent1>
        <a:srgbClr val="28B9B9"/>
      </a:accent1>
      <a:accent2>
        <a:srgbClr val="EBE533"/>
      </a:accent2>
      <a:accent3>
        <a:srgbClr val="7DC240"/>
      </a:accent3>
      <a:accent4>
        <a:srgbClr val="707073"/>
      </a:accent4>
      <a:accent5>
        <a:srgbClr val="FFFFFF"/>
      </a:accent5>
      <a:accent6>
        <a:srgbClr val="FFFFF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bbb8697e-00da-4088-8790-2160843de12e">
      <Terms xmlns="http://schemas.microsoft.com/office/infopath/2007/PartnerControls"/>
    </lcf76f155ced4ddcb4097134ff3c332f>
    <TaxCatchAll xmlns="6c73b437-d4be-4e4f-a13c-9e35d80002e0" xsi:nil="true"/>
    <SharedWithUsers xmlns="96959885-bf87-426e-b491-29338f712333">
      <UserInfo>
        <DisplayName>Emma Kirschner</DisplayName>
        <AccountId>80</AccountId>
        <AccountType/>
      </UserInfo>
      <UserInfo>
        <DisplayName>Morgan Reid</DisplayName>
        <AccountId>1735</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3D64717B4D261458D0B8F8450FB6A5B" ma:contentTypeVersion="34" ma:contentTypeDescription="Create a new document." ma:contentTypeScope="" ma:versionID="2fe09ffe95ca061b13f4891eb314cd5a">
  <xsd:schema xmlns:xsd="http://www.w3.org/2001/XMLSchema" xmlns:xs="http://www.w3.org/2001/XMLSchema" xmlns:p="http://schemas.microsoft.com/office/2006/metadata/properties" xmlns:ns2="bbb8697e-00da-4088-8790-2160843de12e" xmlns:ns3="96959885-bf87-426e-b491-29338f712333" xmlns:ns4="5646af09-c124-4f8a-8ea4-8a9020d4d4f9" xmlns:ns5="6c73b437-d4be-4e4f-a13c-9e35d80002e0" targetNamespace="http://schemas.microsoft.com/office/2006/metadata/properties" ma:root="true" ma:fieldsID="9137fe0ba87076f5dfb30992656877d0" ns2:_="" ns3:_="" ns4:_="" ns5:_="">
    <xsd:import namespace="bbb8697e-00da-4088-8790-2160843de12e"/>
    <xsd:import namespace="96959885-bf87-426e-b491-29338f712333"/>
    <xsd:import namespace="5646af09-c124-4f8a-8ea4-8a9020d4d4f9"/>
    <xsd:import namespace="6c73b437-d4be-4e4f-a13c-9e35d80002e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4:MediaServiceAutoKeyPoints" minOccurs="0"/>
                <xsd:element ref="ns4:MediaServiceKeyPoints" minOccurs="0"/>
                <xsd:element ref="ns4:MediaServiceDateTaken" minOccurs="0"/>
                <xsd:element ref="ns4:MediaServiceAutoTags" minOccurs="0"/>
                <xsd:element ref="ns4:MediaServiceGenerationTime" minOccurs="0"/>
                <xsd:element ref="ns4:MediaServiceEventHashCode" minOccurs="0"/>
                <xsd:element ref="ns4:MediaServiceOCR" minOccurs="0"/>
                <xsd:element ref="ns4:MediaServiceLocation" minOccurs="0"/>
                <xsd:element ref="ns4:MediaLengthInSeconds" minOccurs="0"/>
                <xsd:element ref="ns2:lcf76f155ced4ddcb4097134ff3c332f" minOccurs="0"/>
                <xsd:element ref="ns5: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b8697e-00da-4088-8790-2160843de12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c8386fa-ad22-4cf3-b949-46b2e68fd5d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6959885-bf87-426e-b491-29338f71233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646af09-c124-4f8a-8ea4-8a9020d4d4f9" elementFormDefault="qualified">
    <xsd:import namespace="http://schemas.microsoft.com/office/2006/documentManagement/types"/>
    <xsd:import namespace="http://schemas.microsoft.com/office/infopath/2007/PartnerControls"/>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c73b437-d4be-4e4f-a13c-9e35d80002e0"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ad94cc14-3020-4ec2-a58e-5023a8d3300b}" ma:internalName="TaxCatchAll" ma:readOnly="false" ma:showField="CatchAllData" ma:web="6c73b437-d4be-4e4f-a13c-9e35d80002e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506FBF1-EFB9-49A6-91A0-ED6BC825BDD4}">
  <ds:schemaRefs>
    <ds:schemaRef ds:uri="5646af09-c124-4f8a-8ea4-8a9020d4d4f9"/>
    <ds:schemaRef ds:uri="6c73b437-d4be-4e4f-a13c-9e35d80002e0"/>
    <ds:schemaRef ds:uri="96959885-bf87-426e-b491-29338f712333"/>
    <ds:schemaRef ds:uri="bbb8697e-00da-4088-8790-2160843de12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C802EE0F-3D4C-4A9D-86A0-042E8A531219}">
  <ds:schemaRefs>
    <ds:schemaRef ds:uri="5646af09-c124-4f8a-8ea4-8a9020d4d4f9"/>
    <ds:schemaRef ds:uri="6c73b437-d4be-4e4f-a13c-9e35d80002e0"/>
    <ds:schemaRef ds:uri="96959885-bf87-426e-b491-29338f712333"/>
    <ds:schemaRef ds:uri="bbb8697e-00da-4088-8790-2160843de12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E28CFA1F-1AD2-4360-99F2-518242F6A10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EveryMind Theme</Template>
  <TotalTime>0</TotalTime>
  <Words>3380</Words>
  <Application>Microsoft Office PowerPoint</Application>
  <PresentationFormat>Widescreen</PresentationFormat>
  <Paragraphs>350</Paragraphs>
  <Slides>28</Slides>
  <Notes>19</Notes>
  <HiddenSlides>4</HiddenSlides>
  <MMClips>2</MMClips>
  <ScaleCrop>false</ScaleCrop>
  <HeadingPairs>
    <vt:vector size="6" baseType="variant">
      <vt:variant>
        <vt:lpstr>Fonts Used</vt:lpstr>
      </vt:variant>
      <vt:variant>
        <vt:i4>13</vt:i4>
      </vt:variant>
      <vt:variant>
        <vt:lpstr>Theme</vt:lpstr>
      </vt:variant>
      <vt:variant>
        <vt:i4>3</vt:i4>
      </vt:variant>
      <vt:variant>
        <vt:lpstr>Slide Titles</vt:lpstr>
      </vt:variant>
      <vt:variant>
        <vt:i4>28</vt:i4>
      </vt:variant>
    </vt:vector>
  </HeadingPairs>
  <TitlesOfParts>
    <vt:vector size="44" baseType="lpstr">
      <vt:lpstr>.AppleSystemUIFont</vt:lpstr>
      <vt:lpstr>Arial</vt:lpstr>
      <vt:lpstr>Arimo</vt:lpstr>
      <vt:lpstr>Calibri</vt:lpstr>
      <vt:lpstr>Calibri Light</vt:lpstr>
      <vt:lpstr>Franklin Gothic</vt:lpstr>
      <vt:lpstr>Franklin Gothic Book</vt:lpstr>
      <vt:lpstr>FranklinGothic-Demi</vt:lpstr>
      <vt:lpstr>Futura PT Bold</vt:lpstr>
      <vt:lpstr>Libre Franklin</vt:lpstr>
      <vt:lpstr>Open Sans Bold</vt:lpstr>
      <vt:lpstr>Symbol</vt:lpstr>
      <vt:lpstr>Times New Roman</vt:lpstr>
      <vt:lpstr>EveryMind Theme</vt:lpstr>
      <vt:lpstr>EveryMind Theme</vt:lpstr>
      <vt:lpstr>Office Theme</vt:lpstr>
      <vt:lpstr>Mental Health Crises  and  How To Help</vt:lpstr>
      <vt:lpstr>Today’s Presenters</vt:lpstr>
      <vt:lpstr>EveryMind </vt:lpstr>
      <vt:lpstr>Hotline Services – We are here to listen</vt:lpstr>
      <vt:lpstr>We don’t send intervention to everyone who calls</vt:lpstr>
      <vt:lpstr>Take-Aways From Today</vt:lpstr>
      <vt:lpstr>Mental Health Conditions in Teens: The Numbers</vt:lpstr>
      <vt:lpstr>Suicide By The Numbers – Nationally (2021)</vt:lpstr>
      <vt:lpstr>988 Contacts (Jan-Mar 2024) </vt:lpstr>
      <vt:lpstr>Swimming</vt:lpstr>
      <vt:lpstr>Warning Signs</vt:lpstr>
      <vt:lpstr>Physical Warning Signs of a Possible Pending Mental Health Crisis</vt:lpstr>
      <vt:lpstr>Behavioral Warning Signs of a Possible Pending Mental Health Crisis</vt:lpstr>
      <vt:lpstr>Additional Warning Signs</vt:lpstr>
      <vt:lpstr>The Suicidal State of Mind –  What’s Going On?</vt:lpstr>
      <vt:lpstr>Active Listening: Don’t try to fix it – listen!</vt:lpstr>
      <vt:lpstr>How to Help Anyone in Crisis – Listen Actively</vt:lpstr>
      <vt:lpstr>How to Help Continued – Collaborative Problem-Solving Recap! </vt:lpstr>
      <vt:lpstr>PowerPoint Presentation</vt:lpstr>
      <vt:lpstr>Social Media What would you do?</vt:lpstr>
      <vt:lpstr>What Would You Say?</vt:lpstr>
      <vt:lpstr>Asking About Suicide:</vt:lpstr>
      <vt:lpstr>Reporting on Discord</vt:lpstr>
      <vt:lpstr>PowerPoint Presentation</vt:lpstr>
      <vt:lpstr>How to Report on Social Media</vt:lpstr>
      <vt:lpstr>PowerPoint Presentation</vt:lpstr>
      <vt:lpstr>PowerPoint Presentation</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Leigh Bluestein</dc:creator>
  <cp:lastModifiedBy>Emma Kirschner</cp:lastModifiedBy>
  <cp:revision>173</cp:revision>
  <dcterms:created xsi:type="dcterms:W3CDTF">2016-10-25T19:07:56Z</dcterms:created>
  <dcterms:modified xsi:type="dcterms:W3CDTF">2024-07-17T15:28:05Z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0x010100C3D64717B4D261458D0B8F8450FB6A5B</vt:lpwstr>
  </property>
  <property fmtid="{D5CDD505-2E9C-101B-9397-08002B2CF9AE}" pid="3" name="MediaServiceImageTags">
    <vt:lpwstr/>
  </property>
</Properties>
</file>